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56" r:id="rId5"/>
    <p:sldId id="261" r:id="rId6"/>
    <p:sldId id="272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6" r:id="rId34"/>
    <p:sldId id="367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07" r:id="rId43"/>
    <p:sldId id="309" r:id="rId44"/>
    <p:sldId id="308" r:id="rId45"/>
    <p:sldId id="322" r:id="rId46"/>
    <p:sldId id="310" r:id="rId47"/>
    <p:sldId id="323" r:id="rId48"/>
    <p:sldId id="312" r:id="rId49"/>
    <p:sldId id="313" r:id="rId50"/>
    <p:sldId id="314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02AE"/>
    <a:srgbClr val="91FFA3"/>
    <a:srgbClr val="05AB80"/>
    <a:srgbClr val="AF5001"/>
    <a:srgbClr val="B9CFD7"/>
    <a:srgbClr val="CBDAC6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57136E-BBA1-4FC7-9BC0-71DD7BA57762}" v="837" dt="2018-07-19T05:59:23.1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5356" autoAdjust="0"/>
  </p:normalViewPr>
  <p:slideViewPr>
    <p:cSldViewPr snapToGrid="0" showGuides="1">
      <p:cViewPr varScale="1">
        <p:scale>
          <a:sx n="70" d="100"/>
          <a:sy n="70" d="100"/>
        </p:scale>
        <p:origin x="1368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373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h Chính Trần" userId="701d124d7e70b405" providerId="LiveId" clId="{A957136E-BBA1-4FC7-9BC0-71DD7BA57762}"/>
    <pc:docChg chg="undo custSel addSld modSld modMainMaster">
      <pc:chgData name="Minh Chính Trần" userId="701d124d7e70b405" providerId="LiveId" clId="{A957136E-BBA1-4FC7-9BC0-71DD7BA57762}" dt="2018-07-19T05:59:23.147" v="834" actId="14100"/>
      <pc:docMkLst>
        <pc:docMk/>
      </pc:docMkLst>
      <pc:sldChg chg="addSp modSp add">
        <pc:chgData name="Minh Chính Trần" userId="701d124d7e70b405" providerId="LiveId" clId="{A957136E-BBA1-4FC7-9BC0-71DD7BA57762}" dt="2018-07-19T05:47:57.522" v="151" actId="1076"/>
        <pc:sldMkLst>
          <pc:docMk/>
          <pc:sldMk cId="132884364" sldId="261"/>
        </pc:sldMkLst>
        <pc:spChg chg="mod">
          <ac:chgData name="Minh Chính Trần" userId="701d124d7e70b405" providerId="LiveId" clId="{A957136E-BBA1-4FC7-9BC0-71DD7BA57762}" dt="2018-07-19T05:24:40.431" v="78" actId="1076"/>
          <ac:spMkLst>
            <pc:docMk/>
            <pc:sldMk cId="132884364" sldId="261"/>
            <ac:spMk id="2" creationId="{00000000-0000-0000-0000-000000000000}"/>
          </ac:spMkLst>
        </pc:spChg>
        <pc:spChg chg="mod">
          <ac:chgData name="Minh Chính Trần" userId="701d124d7e70b405" providerId="LiveId" clId="{A957136E-BBA1-4FC7-9BC0-71DD7BA57762}" dt="2018-07-19T05:24:14.390" v="76" actId="113"/>
          <ac:spMkLst>
            <pc:docMk/>
            <pc:sldMk cId="132884364" sldId="261"/>
            <ac:spMk id="3" creationId="{00000000-0000-0000-0000-000000000000}"/>
          </ac:spMkLst>
        </pc:spChg>
        <pc:graphicFrameChg chg="add mod modGraphic">
          <ac:chgData name="Minh Chính Trần" userId="701d124d7e70b405" providerId="LiveId" clId="{A957136E-BBA1-4FC7-9BC0-71DD7BA57762}" dt="2018-07-19T05:47:57.522" v="151" actId="1076"/>
          <ac:graphicFrameMkLst>
            <pc:docMk/>
            <pc:sldMk cId="132884364" sldId="261"/>
            <ac:graphicFrameMk id="4" creationId="{64A7E3CA-6BC1-4C1C-82EA-1E1504CC22D5}"/>
          </ac:graphicFrameMkLst>
        </pc:graphicFrameChg>
      </pc:sldChg>
      <pc:sldChg chg="modSp">
        <pc:chgData name="Minh Chính Trần" userId="701d124d7e70b405" providerId="LiveId" clId="{A957136E-BBA1-4FC7-9BC0-71DD7BA57762}" dt="2018-07-19T05:21:54.155" v="0" actId="14100"/>
        <pc:sldMkLst>
          <pc:docMk/>
          <pc:sldMk cId="3520365327" sldId="271"/>
        </pc:sldMkLst>
        <pc:spChg chg="mod">
          <ac:chgData name="Minh Chính Trần" userId="701d124d7e70b405" providerId="LiveId" clId="{A957136E-BBA1-4FC7-9BC0-71DD7BA57762}" dt="2018-07-19T05:21:54.155" v="0" actId="14100"/>
          <ac:spMkLst>
            <pc:docMk/>
            <pc:sldMk cId="3520365327" sldId="271"/>
            <ac:spMk id="14" creationId="{00000000-0000-0000-0000-000000000000}"/>
          </ac:spMkLst>
        </pc:spChg>
      </pc:sldChg>
      <pc:sldChg chg="modSp add">
        <pc:chgData name="Minh Chính Trần" userId="701d124d7e70b405" providerId="LiveId" clId="{A957136E-BBA1-4FC7-9BC0-71DD7BA57762}" dt="2018-07-19T05:29:47.568" v="131" actId="255"/>
        <pc:sldMkLst>
          <pc:docMk/>
          <pc:sldMk cId="3638913395" sldId="272"/>
        </pc:sldMkLst>
        <pc:spChg chg="mod">
          <ac:chgData name="Minh Chính Trần" userId="701d124d7e70b405" providerId="LiveId" clId="{A957136E-BBA1-4FC7-9BC0-71DD7BA57762}" dt="2018-07-19T05:25:12.274" v="97" actId="20577"/>
          <ac:spMkLst>
            <pc:docMk/>
            <pc:sldMk cId="3638913395" sldId="272"/>
            <ac:spMk id="13" creationId="{00000000-0000-0000-0000-000000000000}"/>
          </ac:spMkLst>
        </pc:spChg>
        <pc:spChg chg="mod">
          <ac:chgData name="Minh Chính Trần" userId="701d124d7e70b405" providerId="LiveId" clId="{A957136E-BBA1-4FC7-9BC0-71DD7BA57762}" dt="2018-07-19T05:29:47.568" v="131" actId="255"/>
          <ac:spMkLst>
            <pc:docMk/>
            <pc:sldMk cId="3638913395" sldId="272"/>
            <ac:spMk id="14" creationId="{00000000-0000-0000-0000-000000000000}"/>
          </ac:spMkLst>
        </pc:spChg>
      </pc:sldChg>
      <pc:sldChg chg="addSp modSp add setBg">
        <pc:chgData name="Minh Chính Trần" userId="701d124d7e70b405" providerId="LiveId" clId="{A957136E-BBA1-4FC7-9BC0-71DD7BA57762}" dt="2018-07-19T05:59:23.147" v="834" actId="14100"/>
        <pc:sldMkLst>
          <pc:docMk/>
          <pc:sldMk cId="1887158958" sldId="273"/>
        </pc:sldMkLst>
        <pc:spChg chg="add mod">
          <ac:chgData name="Minh Chính Trần" userId="701d124d7e70b405" providerId="LiveId" clId="{A957136E-BBA1-4FC7-9BC0-71DD7BA57762}" dt="2018-07-19T05:59:23.147" v="834" actId="14100"/>
          <ac:spMkLst>
            <pc:docMk/>
            <pc:sldMk cId="1887158958" sldId="273"/>
            <ac:spMk id="4" creationId="{FCC36492-7C22-49B7-8737-C197BC660E24}"/>
          </ac:spMkLst>
        </pc:spChg>
        <pc:spChg chg="add mod">
          <ac:chgData name="Minh Chính Trần" userId="701d124d7e70b405" providerId="LiveId" clId="{A957136E-BBA1-4FC7-9BC0-71DD7BA57762}" dt="2018-07-19T05:59:13.363" v="832" actId="1036"/>
          <ac:spMkLst>
            <pc:docMk/>
            <pc:sldMk cId="1887158958" sldId="273"/>
            <ac:spMk id="5" creationId="{202869D7-3918-4790-B1FC-D72D8129D6DB}"/>
          </ac:spMkLst>
        </pc:spChg>
        <pc:spChg chg="mod">
          <ac:chgData name="Minh Chính Trần" userId="701d124d7e70b405" providerId="LiveId" clId="{A957136E-BBA1-4FC7-9BC0-71DD7BA57762}" dt="2018-07-19T05:31:19.873" v="141" actId="1076"/>
          <ac:spMkLst>
            <pc:docMk/>
            <pc:sldMk cId="1887158958" sldId="273"/>
            <ac:spMk id="13" creationId="{00000000-0000-0000-0000-000000000000}"/>
          </ac:spMkLst>
        </pc:spChg>
        <pc:spChg chg="mod">
          <ac:chgData name="Minh Chính Trần" userId="701d124d7e70b405" providerId="LiveId" clId="{A957136E-BBA1-4FC7-9BC0-71DD7BA57762}" dt="2018-07-19T05:54:22.973" v="307" actId="113"/>
          <ac:spMkLst>
            <pc:docMk/>
            <pc:sldMk cId="1887158958" sldId="273"/>
            <ac:spMk id="14" creationId="{00000000-0000-0000-0000-000000000000}"/>
          </ac:spMkLst>
        </pc:spChg>
        <pc:picChg chg="add mod">
          <ac:chgData name="Minh Chính Trần" userId="701d124d7e70b405" providerId="LiveId" clId="{A957136E-BBA1-4FC7-9BC0-71DD7BA57762}" dt="2018-07-19T05:55:33.723" v="315" actId="1076"/>
          <ac:picMkLst>
            <pc:docMk/>
            <pc:sldMk cId="1887158958" sldId="273"/>
            <ac:picMk id="3" creationId="{44694AE6-1794-4C5F-88FC-86E3256E4AC5}"/>
          </ac:picMkLst>
        </pc:picChg>
      </pc:sldChg>
      <pc:sldMasterChg chg="modSldLayout">
        <pc:chgData name="Minh Chính Trần" userId="701d124d7e70b405" providerId="LiveId" clId="{A957136E-BBA1-4FC7-9BC0-71DD7BA57762}" dt="2018-07-19T05:30:17.035" v="133" actId="207"/>
        <pc:sldMasterMkLst>
          <pc:docMk/>
          <pc:sldMasterMk cId="2346251051" sldId="2147483648"/>
        </pc:sldMasterMkLst>
        <pc:sldLayoutChg chg="modSp">
          <pc:chgData name="Minh Chính Trần" userId="701d124d7e70b405" providerId="LiveId" clId="{A957136E-BBA1-4FC7-9BC0-71DD7BA57762}" dt="2018-07-19T05:30:17.035" v="133" actId="207"/>
          <pc:sldLayoutMkLst>
            <pc:docMk/>
            <pc:sldMasterMk cId="2346251051" sldId="2147483648"/>
            <pc:sldLayoutMk cId="3786876825" sldId="2147483650"/>
          </pc:sldLayoutMkLst>
          <pc:spChg chg="mod">
            <ac:chgData name="Minh Chính Trần" userId="701d124d7e70b405" providerId="LiveId" clId="{A957136E-BBA1-4FC7-9BC0-71DD7BA57762}" dt="2018-07-19T05:30:17.035" v="133" actId="207"/>
            <ac:spMkLst>
              <pc:docMk/>
              <pc:sldMasterMk cId="2346251051" sldId="2147483648"/>
              <pc:sldLayoutMk cId="3786876825" sldId="2147483650"/>
              <ac:spMk id="3" creationId="{00000000-0000-0000-0000-000000000000}"/>
            </ac:spMkLst>
          </pc:sp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4" Type="http://schemas.openxmlformats.org/officeDocument/2006/relationships/image" Target="../media/image51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9/15/2020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9/15/2020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cs typeface="Arial" pitchFamily="34" charset="0"/>
              </a:rPr>
              <a:t>NOTE: </a:t>
            </a:r>
            <a:r>
              <a:rPr lang="en-US" sz="1200" dirty="0">
                <a:cs typeface="Arial" pitchFamily="34" charset="0"/>
              </a:rPr>
              <a:t>Want a different image on this slide? Select the picture and delete it. Now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64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44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82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23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41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6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35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84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34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53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91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05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32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57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26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04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18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307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97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64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72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50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299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852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381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054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874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820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028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073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659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97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334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17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67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89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78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95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0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7572375" cy="22196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4" y="4511785"/>
            <a:ext cx="7572376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11" name="Picture 10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34" y="0"/>
            <a:ext cx="1310643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51064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 title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3491003" y="1600200"/>
            <a:ext cx="4823184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2547747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510646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365125"/>
            <a:ext cx="1285875" cy="5811838"/>
          </a:xfrm>
          <a:prstGeom prst="rect">
            <a:avLst/>
          </a:prstGeo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8675" y="365125"/>
            <a:ext cx="6074172" cy="5811838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4181447" y="3239394"/>
            <a:ext cx="5632704" cy="63302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0119" y="114481"/>
            <a:ext cx="6823881" cy="5106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5945767"/>
            <a:ext cx="9144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rgbClr val="0070C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rgbClr val="0070C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951929"/>
            <a:ext cx="9144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rgbClr val="0070C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rgbClr val="0070C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0" y="6022536"/>
            <a:ext cx="9144000" cy="88413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00B0F0"/>
              </a:gs>
              <a:gs pos="83000">
                <a:srgbClr val="00B0F0"/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4300538" cy="22196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 b="1" cap="all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dirty="0"/>
          </a:p>
        </p:txBody>
      </p:sp>
      <p:sp>
        <p:nvSpPr>
          <p:cNvPr id="11" name="Picture Placeholder 10" title="An empty placeholder to add an image. Click on the placeholder and select the image that you wish to add"/>
          <p:cNvSpPr>
            <a:spLocks noGrp="1"/>
          </p:cNvSpPr>
          <p:nvPr>
            <p:ph type="pic" sz="quarter" idx="13"/>
          </p:nvPr>
        </p:nvSpPr>
        <p:spPr>
          <a:xfrm>
            <a:off x="5235798" y="1310656"/>
            <a:ext cx="3908203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4954140"/>
            <a:ext cx="4300538" cy="51321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="0">
                <a:latin typeface="Arial Narrow" panose="020B06060202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dirty="0"/>
              <a:t>Click to edit Master subtitle style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DE80D10-0B70-4A42-B640-196EB65515F7}"/>
              </a:ext>
            </a:extLst>
          </p:cNvPr>
          <p:cNvSpPr/>
          <p:nvPr userDrawn="1"/>
        </p:nvSpPr>
        <p:spPr>
          <a:xfrm rot="10800000">
            <a:off x="0" y="11549"/>
            <a:ext cx="9144000" cy="884134"/>
          </a:xfrm>
          <a:prstGeom prst="rect">
            <a:avLst/>
          </a:prstGeom>
          <a:gradFill flip="none" rotWithShape="1">
            <a:gsLst>
              <a:gs pos="2000">
                <a:schemeClr val="accent1">
                  <a:lumMod val="0"/>
                  <a:lumOff val="100000"/>
                  <a:alpha val="0"/>
                </a:schemeClr>
              </a:gs>
              <a:gs pos="56000">
                <a:srgbClr val="00B0F0"/>
              </a:gs>
              <a:gs pos="83000">
                <a:srgbClr val="00B0F0"/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8A0D52B-577F-4151-9F95-857BF2A36DF1}"/>
              </a:ext>
            </a:extLst>
          </p:cNvPr>
          <p:cNvSpPr txBox="1"/>
          <p:nvPr userDrawn="1"/>
        </p:nvSpPr>
        <p:spPr>
          <a:xfrm>
            <a:off x="1883394" y="232013"/>
            <a:ext cx="72469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vi-VN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 ĐẠI HỌC CÔNG NGHIỆP TP HỒ CHÍ MINH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7031AF4-5DAD-4452-97D6-29F39E8BCC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47" y="-13110"/>
            <a:ext cx="2169004" cy="94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1"/>
            <a:ext cx="9144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rgbClr val="0070C0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rgbClr val="0070C0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rgbClr val="B9CF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rgbClr val="0070C0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rgbClr val="00B0F0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2971806"/>
            <a:ext cx="7553324" cy="168415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4655956"/>
            <a:ext cx="7553324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rgbClr val="FF0000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842" y="76200"/>
            <a:ext cx="6943157" cy="838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8675" y="1600201"/>
            <a:ext cx="3686175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00201"/>
            <a:ext cx="3686175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510646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3689604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8675" y="2424112"/>
            <a:ext cx="3689604" cy="3748088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4583" y="1600200"/>
            <a:ext cx="3689604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4583" y="2424112"/>
            <a:ext cx="3689604" cy="3748088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510646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51064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1386" y="1600200"/>
            <a:ext cx="4083939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3288411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90" y="1187357"/>
            <a:ext cx="8475259" cy="49848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  <a:p>
            <a:pPr lvl="5"/>
            <a:r>
              <a:rPr dirty="0"/>
              <a:t>Sixth level</a:t>
            </a:r>
          </a:p>
          <a:p>
            <a:pPr lvl="6"/>
            <a:r>
              <a:rPr dirty="0"/>
              <a:t>Seventh level</a:t>
            </a:r>
          </a:p>
          <a:p>
            <a:pPr lvl="7"/>
            <a:r>
              <a:rPr dirty="0"/>
              <a:t>Eighth level</a:t>
            </a:r>
          </a:p>
          <a:p>
            <a:pPr lvl="8"/>
            <a:r>
              <a:rPr dirty="0"/>
              <a:t>Ninth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00844" y="6356350"/>
            <a:ext cx="474231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72149" y="6337497"/>
            <a:ext cx="1371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C649CE66-777C-45C1-AC9A-935AD2EE36BC}"/>
              </a:ext>
            </a:extLst>
          </p:cNvPr>
          <p:cNvGrpSpPr/>
          <p:nvPr userDrawn="1"/>
        </p:nvGrpSpPr>
        <p:grpSpPr>
          <a:xfrm>
            <a:off x="0" y="951929"/>
            <a:ext cx="9144000" cy="63125"/>
            <a:chOff x="507492" y="1501519"/>
            <a:chExt cx="8129016" cy="6312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43D8F898-1D84-4D93-865C-20F6FD3E6C74}"/>
                </a:ext>
              </a:extLst>
            </p:cNvPr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rgbClr val="0070C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C62AF2CB-8F46-4F17-ABC1-E32228379AAB}"/>
                </a:ext>
              </a:extLst>
            </p:cNvPr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rgbClr val="0070C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69B7318-B444-48BD-A63C-68347DB04039}"/>
              </a:ext>
            </a:extLst>
          </p:cNvPr>
          <p:cNvSpPr/>
          <p:nvPr userDrawn="1"/>
        </p:nvSpPr>
        <p:spPr>
          <a:xfrm rot="10800000">
            <a:off x="0" y="11549"/>
            <a:ext cx="9144000" cy="884134"/>
          </a:xfrm>
          <a:prstGeom prst="rect">
            <a:avLst/>
          </a:prstGeom>
          <a:gradFill flip="none" rotWithShape="1">
            <a:gsLst>
              <a:gs pos="2000">
                <a:schemeClr val="accent1">
                  <a:lumMod val="0"/>
                  <a:lumOff val="100000"/>
                  <a:alpha val="0"/>
                </a:schemeClr>
              </a:gs>
              <a:gs pos="56000">
                <a:srgbClr val="00B0F0"/>
              </a:gs>
              <a:gs pos="83000">
                <a:srgbClr val="00B0F0"/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FE76B889-4E88-4818-97C5-494EEF30DC8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3647" y="-13110"/>
            <a:ext cx="2169004" cy="94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C0000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800" kern="1200">
          <a:solidFill>
            <a:srgbClr val="0070C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2800" kern="1200">
          <a:solidFill>
            <a:srgbClr val="0070C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2800" kern="1200">
          <a:solidFill>
            <a:srgbClr val="0070C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2800" kern="1200">
          <a:solidFill>
            <a:srgbClr val="0070C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2800" kern="1200">
          <a:solidFill>
            <a:srgbClr val="0070C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rgbClr val="0070C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rgbClr val="0070C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rgbClr val="0070C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rgbClr val="0070C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22" userDrawn="1">
          <p15:clr>
            <a:srgbClr val="F26B43"/>
          </p15:clr>
        </p15:guide>
        <p15:guide id="2" pos="5238" userDrawn="1">
          <p15:clr>
            <a:srgbClr val="F26B43"/>
          </p15:clr>
        </p15:guide>
        <p15:guide id="3" orient="horz" pos="1008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5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wmf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wmf"/><Relationship Id="rId14" Type="http://schemas.openxmlformats.org/officeDocument/2006/relationships/image" Target="../media/image15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21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9.wmf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6.png"/><Relationship Id="rId4" Type="http://schemas.openxmlformats.org/officeDocument/2006/relationships/hyperlink" Target="https://www.remix3d.com/details/G009SXJ40903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6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39.wmf"/><Relationship Id="rId5" Type="http://schemas.openxmlformats.org/officeDocument/2006/relationships/image" Target="../media/image36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1.png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47.wmf"/><Relationship Id="rId5" Type="http://schemas.openxmlformats.org/officeDocument/2006/relationships/image" Target="../media/image44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4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51.emf"/><Relationship Id="rId5" Type="http://schemas.openxmlformats.org/officeDocument/2006/relationships/image" Target="../media/image48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5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3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34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36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3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7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40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4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7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4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7.png"/><Relationship Id="rId5" Type="http://schemas.openxmlformats.org/officeDocument/2006/relationships/image" Target="../media/image57.w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48.bin"/><Relationship Id="rId9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50.bin"/><Relationship Id="rId9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52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54.bin"/><Relationship Id="rId9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51197" y="2603083"/>
            <a:ext cx="7493593" cy="1552461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Times New Roman"/>
                <a:cs typeface="Times New Roman"/>
              </a:rPr>
              <a:t>KỸ THUẬT </a:t>
            </a:r>
            <a:r>
              <a:rPr lang="en-US" sz="4000" dirty="0">
                <a:latin typeface="Times New Roman"/>
                <a:cs typeface="Times New Roman"/>
              </a:rPr>
              <a:t>ĐIỀU KHIỂN </a:t>
            </a:r>
            <a:r>
              <a:rPr lang="en-US" sz="4000" b="1" dirty="0">
                <a:latin typeface="Times New Roman"/>
                <a:cs typeface="Times New Roman"/>
              </a:rPr>
              <a:t>TỰ ĐỘNG</a:t>
            </a:r>
          </a:p>
        </p:txBody>
      </p:sp>
      <p:pic>
        <p:nvPicPr>
          <p:cNvPr id="14338" name="Picture 2" descr="Hình ảnh có li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42" y="960790"/>
            <a:ext cx="2092394" cy="2092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994" y="4034273"/>
            <a:ext cx="3869872" cy="19349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9A96DE-14B9-4F3F-ADC1-A257BB1D2BF3}"/>
              </a:ext>
            </a:extLst>
          </p:cNvPr>
          <p:cNvSpPr txBox="1"/>
          <p:nvPr/>
        </p:nvSpPr>
        <p:spPr>
          <a:xfrm>
            <a:off x="209678" y="975354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5.2.2 Ảnh hưởng của hiệu chỉnh sớm trễ pha: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209678" y="1325926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Hiệu chỉnh sớm pha: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5.2 ẢNH HƯỞNG CỦA BĐK ĐẾN CHẤT LƯỢNG CỦA HỆ THỐNG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478018" y="1649041"/>
            <a:ext cx="267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Hàm truyền: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7167"/>
              </p:ext>
            </p:extLst>
          </p:nvPr>
        </p:nvGraphicFramePr>
        <p:xfrm>
          <a:off x="678784" y="1999614"/>
          <a:ext cx="3090069" cy="741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Equation" r:id="rId4" imgW="1638000" imgH="393480" progId="Equation.3">
                  <p:embed/>
                </p:oleObj>
              </mc:Choice>
              <mc:Fallback>
                <p:oleObj name="Equation" r:id="rId4" imgW="163800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8784" y="1999614"/>
                        <a:ext cx="3090069" cy="741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504833" y="2698658"/>
            <a:ext cx="267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 tính tần số: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919575"/>
              </p:ext>
            </p:extLst>
          </p:nvPr>
        </p:nvGraphicFramePr>
        <p:xfrm>
          <a:off x="800100" y="3109913"/>
          <a:ext cx="257651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Equation" r:id="rId6" imgW="1434960" imgH="419040" progId="Equation.3">
                  <p:embed/>
                </p:oleObj>
              </mc:Choice>
              <mc:Fallback>
                <p:oleObj name="Equation" r:id="rId6" imgW="1434960" imgH="41904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0100" y="3109913"/>
                        <a:ext cx="2576513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504833" y="3872882"/>
            <a:ext cx="3443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thông số chú ý :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143167"/>
              </p:ext>
            </p:extLst>
          </p:nvPr>
        </p:nvGraphicFramePr>
        <p:xfrm>
          <a:off x="973314" y="4316972"/>
          <a:ext cx="2288364" cy="819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Equation" r:id="rId8" imgW="1206360" imgH="431640" progId="Equation.3">
                  <p:embed/>
                </p:oleObj>
              </mc:Choice>
              <mc:Fallback>
                <p:oleObj name="Equation" r:id="rId8" imgW="1206360" imgH="43164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3314" y="4316972"/>
                        <a:ext cx="2288364" cy="819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241150"/>
              </p:ext>
            </p:extLst>
          </p:nvPr>
        </p:nvGraphicFramePr>
        <p:xfrm>
          <a:off x="1055548" y="5100257"/>
          <a:ext cx="1642107" cy="846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name="Equation" r:id="rId10" imgW="812520" imgH="419040" progId="Equation.3">
                  <p:embed/>
                </p:oleObj>
              </mc:Choice>
              <mc:Fallback>
                <p:oleObj name="Equation" r:id="rId10" imgW="812520" imgH="41904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55548" y="5100257"/>
                        <a:ext cx="1642107" cy="846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8496" y="1457895"/>
            <a:ext cx="4418901" cy="4529030"/>
          </a:xfrm>
          <a:prstGeom prst="rect">
            <a:avLst/>
          </a:prstGeom>
        </p:spPr>
      </p:pic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364308"/>
              </p:ext>
            </p:extLst>
          </p:nvPr>
        </p:nvGraphicFramePr>
        <p:xfrm>
          <a:off x="884441" y="6058096"/>
          <a:ext cx="34623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Equation" r:id="rId13" imgW="1714320" imgH="228600" progId="Equation.3">
                  <p:embed/>
                </p:oleObj>
              </mc:Choice>
              <mc:Fallback>
                <p:oleObj name="Equation" r:id="rId13" imgW="1714320" imgH="2286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84441" y="6058096"/>
                        <a:ext cx="3462338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832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209678" y="1187376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 xét khâu hiệu chỉnh sớm pha: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5.2 ẢNH HƯỞNG CỦA BĐK ĐẾN CHẤT LƯỢNG CỦA HỆ THỐNG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353327" y="1917138"/>
            <a:ext cx="791783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 hiệu ra luôn sớm pha hơn tín hiệu vào.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 một bộ lọc thông cao, mở rộng được băng thông hệ thống;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Cải thiện đáp ứng quá độ;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Khâu hiệu chỉnh sớm pha làm hệ thống nhạy với nhiễu tần số cao.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38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92089" y="1048880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Hiệu chỉnh trễ pha: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5.2 ẢNH HƯỞNG CỦA BĐK ĐẾN CHẤT LƯỢNG CỦA HỆ THỐNG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478018" y="1482781"/>
            <a:ext cx="267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Hàm truyền: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5448711"/>
              </p:ext>
            </p:extLst>
          </p:nvPr>
        </p:nvGraphicFramePr>
        <p:xfrm>
          <a:off x="678784" y="1888774"/>
          <a:ext cx="3090069" cy="741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Equation" r:id="rId4" imgW="1638000" imgH="393480" progId="Equation.3">
                  <p:embed/>
                </p:oleObj>
              </mc:Choice>
              <mc:Fallback>
                <p:oleObj name="Equation" r:id="rId4" imgW="1638000" imgH="39348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8784" y="1888774"/>
                        <a:ext cx="3090069" cy="741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504833" y="2629383"/>
            <a:ext cx="267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 tính tần số: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418611"/>
              </p:ext>
            </p:extLst>
          </p:nvPr>
        </p:nvGraphicFramePr>
        <p:xfrm>
          <a:off x="800100" y="3068638"/>
          <a:ext cx="2576513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Equation" r:id="rId6" imgW="1434960" imgH="419040" progId="Equation.3">
                  <p:embed/>
                </p:oleObj>
              </mc:Choice>
              <mc:Fallback>
                <p:oleObj name="Equation" r:id="rId6" imgW="1434960" imgH="41904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0100" y="3068638"/>
                        <a:ext cx="2576513" cy="75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504833" y="3872882"/>
            <a:ext cx="3443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thông số chú ý :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683716"/>
              </p:ext>
            </p:extLst>
          </p:nvPr>
        </p:nvGraphicFramePr>
        <p:xfrm>
          <a:off x="985838" y="4316413"/>
          <a:ext cx="22637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Equation" r:id="rId8" imgW="1193760" imgH="431640" progId="Equation.3">
                  <p:embed/>
                </p:oleObj>
              </mc:Choice>
              <mc:Fallback>
                <p:oleObj name="Equation" r:id="rId8" imgW="1193760" imgH="43164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85838" y="4316413"/>
                        <a:ext cx="2263775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055521"/>
              </p:ext>
            </p:extLst>
          </p:nvPr>
        </p:nvGraphicFramePr>
        <p:xfrm>
          <a:off x="1068388" y="5100638"/>
          <a:ext cx="1614487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Equation" r:id="rId10" imgW="799920" imgH="419040" progId="Equation.3">
                  <p:embed/>
                </p:oleObj>
              </mc:Choice>
              <mc:Fallback>
                <p:oleObj name="Equation" r:id="rId10" imgW="799920" imgH="41904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68388" y="5100638"/>
                        <a:ext cx="1614487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380005"/>
              </p:ext>
            </p:extLst>
          </p:nvPr>
        </p:nvGraphicFramePr>
        <p:xfrm>
          <a:off x="909638" y="6057900"/>
          <a:ext cx="340995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Equation" r:id="rId12" imgW="1688760" imgH="228600" progId="Equation.3">
                  <p:embed/>
                </p:oleObj>
              </mc:Choice>
              <mc:Fallback>
                <p:oleObj name="Equation" r:id="rId12" imgW="1688760" imgH="2286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09638" y="6057900"/>
                        <a:ext cx="3409950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76690" y="1177138"/>
            <a:ext cx="5079532" cy="494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6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209678" y="1187376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 xét khâu hiệu chỉnh trễ pha: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5.2 ẢNH HƯỞNG CỦA BĐK ĐẾN CHẤT LƯỢNG CỦA HỆ THỐNG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353327" y="1917138"/>
            <a:ext cx="791783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 hiệu ra luôn trễ pha hơn tín hiệu vào.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 một bộ lọc thông thấp, thu hẹp băng thông hệ thống;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 giảm hệ số khuếch đại tín hiệu vào tần số cao 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lọc nhiễu tần số cao ảnh hưởng đến hệ thống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Giảm sai số xác lập của hệ thống.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04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92089" y="1048880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Hiệu chỉnh sớm trễ pha: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5.2 ẢNH HƯỞNG CỦA BĐK ĐẾN CHẤT LƯỢNG CỦA HỆ THỐNG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478018" y="1482781"/>
            <a:ext cx="267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Hàm truyền: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333281"/>
              </p:ext>
            </p:extLst>
          </p:nvPr>
        </p:nvGraphicFramePr>
        <p:xfrm>
          <a:off x="800100" y="1722989"/>
          <a:ext cx="5770563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4" imgW="3060360" imgH="482400" progId="Equation.3">
                  <p:embed/>
                </p:oleObj>
              </mc:Choice>
              <mc:Fallback>
                <p:oleObj name="Equation" r:id="rId4" imgW="3060360" imgH="4824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0100" y="1722989"/>
                        <a:ext cx="5770563" cy="90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618" y="2820622"/>
            <a:ext cx="5923337" cy="38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2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9A96DE-14B9-4F3F-ADC1-A257BB1D2BF3}"/>
              </a:ext>
            </a:extLst>
          </p:cNvPr>
          <p:cNvSpPr txBox="1"/>
          <p:nvPr/>
        </p:nvSpPr>
        <p:spPr>
          <a:xfrm>
            <a:off x="209678" y="975354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5.2.3 Hiệu chỉnh PID: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209678" y="1325926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Hiệu chỉnh tỷ lệ P (Proportional)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5.2 ẢNH HƯỞNG CỦA BĐK ĐẾN CHẤT LƯỢNG CỦA HỆ THỐNG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478018" y="1732171"/>
            <a:ext cx="267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Hàm truyền: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563507"/>
              </p:ext>
            </p:extLst>
          </p:nvPr>
        </p:nvGraphicFramePr>
        <p:xfrm>
          <a:off x="2723894" y="1741372"/>
          <a:ext cx="138906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Equation" r:id="rId4" imgW="736560" imgH="241200" progId="Equation.3">
                  <p:embed/>
                </p:oleObj>
              </mc:Choice>
              <mc:Fallback>
                <p:oleObj name="Equation" r:id="rId4" imgW="736560" imgH="2412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23894" y="1741372"/>
                        <a:ext cx="1389062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504833" y="2169593"/>
            <a:ext cx="8214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 số K</a:t>
            </a:r>
            <a:r>
              <a:rPr lang="en-US" sz="2400" baseline="-25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càng lớn thì sai số xác lập càng nhỏ, nhưng độ vọt lố càng cao, hệ thống càng kém ổn định.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33" y="3114295"/>
            <a:ext cx="5912938" cy="3588327"/>
          </a:xfrm>
          <a:prstGeom prst="rect">
            <a:avLst/>
          </a:prstGeom>
        </p:spPr>
      </p:pic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303870"/>
              </p:ext>
            </p:extLst>
          </p:nvPr>
        </p:nvGraphicFramePr>
        <p:xfrm>
          <a:off x="5545394" y="3505825"/>
          <a:ext cx="2395538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Equation" r:id="rId7" imgW="1269720" imgH="419040" progId="Equation.3">
                  <p:embed/>
                </p:oleObj>
              </mc:Choice>
              <mc:Fallback>
                <p:oleObj name="Equation" r:id="rId7" imgW="1269720" imgH="41904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45394" y="3505825"/>
                        <a:ext cx="2395538" cy="78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9A96DE-14B9-4F3F-ADC1-A257BB1D2BF3}"/>
              </a:ext>
            </a:extLst>
          </p:cNvPr>
          <p:cNvSpPr txBox="1"/>
          <p:nvPr/>
        </p:nvSpPr>
        <p:spPr>
          <a:xfrm>
            <a:off x="209678" y="975354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5.2.3 Hiệu chỉnh PID: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209678" y="1325926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Hiệu chỉnh vi phân tỷ lệ PD (Proportional Derivative)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5.2 ẢNH HƯỞNG CỦA BĐK ĐẾN CHẤT LƯỢNG CỦA HỆ THỐNG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478018" y="1949995"/>
            <a:ext cx="267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Hàm truyền: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32731"/>
              </p:ext>
            </p:extLst>
          </p:nvPr>
        </p:nvGraphicFramePr>
        <p:xfrm>
          <a:off x="2731551" y="1968851"/>
          <a:ext cx="3760787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Equation" r:id="rId4" imgW="1993680" imgH="241200" progId="Equation.3">
                  <p:embed/>
                </p:oleObj>
              </mc:Choice>
              <mc:Fallback>
                <p:oleObj name="Equation" r:id="rId4" imgW="1993680" imgH="2412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31551" y="1968851"/>
                        <a:ext cx="3760787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478018" y="2591269"/>
            <a:ext cx="821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400" baseline="-25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=K</a:t>
            </a:r>
            <a:r>
              <a:rPr lang="en-US" sz="2400" baseline="-25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baseline="-25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T</a:t>
            </a:r>
            <a:r>
              <a:rPr lang="en-US" sz="2400" baseline="-25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là thời hằng vi phân của BĐK PD.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504833" y="3509982"/>
            <a:ext cx="82142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Mắc nối tiếp khâu PD với đối tượng làm giảm độ vọt lố của hệ thống.</a:t>
            </a:r>
          </a:p>
          <a:p>
            <a:pPr algn="just"/>
            <a:endParaRPr lang="en-US" sz="2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Khâu hiệu chỉnh PD là trường hợp riêng của khâu hiệu chỉnh sớm pha 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nhanh đáp ứng, giảm thời gian quá độ, nhạy với nhiễu tần số cao.</a:t>
            </a:r>
          </a:p>
          <a:p>
            <a:pPr algn="just"/>
            <a:endParaRPr lang="en-US" sz="2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Thời hằng vi phân T</a:t>
            </a:r>
            <a:r>
              <a:rPr lang="en-US" sz="2400" baseline="-25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càng lớn thì đáp ứng càng nhanh</a:t>
            </a:r>
            <a:endParaRPr lang="en-US" sz="2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58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9A96DE-14B9-4F3F-ADC1-A257BB1D2BF3}"/>
              </a:ext>
            </a:extLst>
          </p:cNvPr>
          <p:cNvSpPr txBox="1"/>
          <p:nvPr/>
        </p:nvSpPr>
        <p:spPr>
          <a:xfrm>
            <a:off x="209678" y="975354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5.2.3 Hiệu chỉnh PID: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5.2 ẢNH HƯỞNG CỦA BĐK ĐẾN CHẤT LƯỢNG CỦA HỆ THỐNG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3306"/>
            <a:ext cx="3470457" cy="3751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240" y="2072779"/>
            <a:ext cx="5156357" cy="332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3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9A96DE-14B9-4F3F-ADC1-A257BB1D2BF3}"/>
              </a:ext>
            </a:extLst>
          </p:cNvPr>
          <p:cNvSpPr txBox="1"/>
          <p:nvPr/>
        </p:nvSpPr>
        <p:spPr>
          <a:xfrm>
            <a:off x="209678" y="975354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5.2.3 Hiệu chỉnh PID: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209678" y="1325926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Hiệu chỉnh tích phân tỷ lệ PI (Proportional Integral)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5.2 ẢNH HƯỞNG CỦA BĐK ĐẾN CHẤT LƯỢNG CỦA HỆ THỐNG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478018" y="1949995"/>
            <a:ext cx="267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Hàm truyền: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963195"/>
              </p:ext>
            </p:extLst>
          </p:nvPr>
        </p:nvGraphicFramePr>
        <p:xfrm>
          <a:off x="2790825" y="1789113"/>
          <a:ext cx="364172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Equation" r:id="rId4" imgW="1930320" imgH="431640" progId="Equation.3">
                  <p:embed/>
                </p:oleObj>
              </mc:Choice>
              <mc:Fallback>
                <p:oleObj name="Equation" r:id="rId4" imgW="1930320" imgH="43164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90825" y="1789113"/>
                        <a:ext cx="3641725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478018" y="2591269"/>
            <a:ext cx="821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KD=K</a:t>
            </a:r>
            <a:r>
              <a:rPr lang="en-US" sz="2400" baseline="-25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</a:t>
            </a:r>
            <a:r>
              <a:rPr lang="en-US" sz="2400" baseline="-25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T</a:t>
            </a:r>
            <a:r>
              <a:rPr lang="en-US" sz="2400" baseline="-25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là thời hằng tích phân của BĐK PI.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478018" y="3286302"/>
            <a:ext cx="82142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Mắc nối tiếp khâu PI với đối tượng tương đương cới việc thêm vào hệ thống 1 zero và 1 cực tại gốc tọa độ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hệ kém ổn định hơn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sz="2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Khâu hiệu chỉnh PI là trường hợp riêng của khâu hiệu chỉnh trễ pha 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giảm sai số, triệt tiêu tần số cao.</a:t>
            </a:r>
          </a:p>
          <a:p>
            <a:pPr algn="just"/>
            <a:endParaRPr lang="en-US" sz="2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Thời hằng tích phân T</a:t>
            </a:r>
            <a:r>
              <a:rPr lang="en-US" sz="2400" baseline="-25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càng nhỏ thì độ vọt lố càng cao.</a:t>
            </a:r>
            <a:endParaRPr lang="en-US" sz="2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64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77" y="1752966"/>
            <a:ext cx="3686908" cy="4182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85" y="1917089"/>
            <a:ext cx="5131319" cy="341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3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3226681"/>
            <a:ext cx="7553324" cy="1684150"/>
          </a:xfrm>
        </p:spPr>
        <p:txBody>
          <a:bodyPr>
            <a:normAutofit/>
          </a:bodyPr>
          <a:lstStyle/>
          <a:p>
            <a:r>
              <a:rPr lang="en-US" sz="3600"/>
              <a:t>THIẾT KẾ HỆ THỐNG ĐIỀU KHIỂN LIÊN TỤC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2971806"/>
            <a:ext cx="7553324" cy="509750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Chư</a:t>
            </a:r>
            <a:r>
              <a:rPr lang="vi-VN" b="1" dirty="0">
                <a:solidFill>
                  <a:srgbClr val="C00000"/>
                </a:solidFill>
              </a:rPr>
              <a:t>ơ</a:t>
            </a:r>
            <a:r>
              <a:rPr lang="en-US" b="1">
                <a:solidFill>
                  <a:srgbClr val="C00000"/>
                </a:solidFill>
              </a:rPr>
              <a:t>ng </a:t>
            </a:r>
            <a:r>
              <a:rPr lang="en-US" b="1" dirty="0">
                <a:solidFill>
                  <a:srgbClr val="C00000"/>
                </a:solidFill>
              </a:rPr>
              <a:t>5</a:t>
            </a:r>
            <a:r>
              <a:rPr lang="en-US" b="1">
                <a:solidFill>
                  <a:srgbClr val="C00000"/>
                </a:solidFill>
              </a:rPr>
              <a:t>:</a:t>
            </a:r>
            <a:endParaRPr lang="en-US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4" name="3D Model 3" descr="Mars Curiosity Rover">
                <a:extLst>
                  <a:ext uri="{FF2B5EF4-FFF2-40B4-BE49-F238E27FC236}">
                    <a16:creationId xmlns:a16="http://schemas.microsoft.com/office/drawing/2014/main" id="{64A7E3CA-6BC1-4C1C-82EA-1E1504CC22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326175"/>
                  </p:ext>
                </p:extLst>
              </p:nvPr>
            </p:nvGraphicFramePr>
            <p:xfrm>
              <a:off x="3052310" y="-559915"/>
              <a:ext cx="3694122" cy="331328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94122" cy="3313285"/>
                    </a:xfrm>
                    <a:prstGeom prst="rect">
                      <a:avLst/>
                    </a:prstGeom>
                  </am3d:spPr>
                  <am3d:camera>
                    <am3d:pos x="0" y="0" z="628983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0016" d="1000000"/>
                    <am3d:preTrans dx="21602" dy="-9937771" dz="-2548208"/>
                    <am3d:scale>
                      <am3d:sx n="1000000" d="1000000"/>
                      <am3d:sy n="1000000" d="1000000"/>
                      <am3d:sz n="1000000" d="1000000"/>
                    </am3d:scale>
                    <am3d:rot ax="2705240" ay="1985000" az="1722080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4836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ars Curiosity Rover">
                <a:extLst>
                  <a:ext uri="{FF2B5EF4-FFF2-40B4-BE49-F238E27FC236}">
                    <a16:creationId xmlns:a16="http://schemas.microsoft.com/office/drawing/2014/main" xmlns="" xmlns:am3d="http://schemas.microsoft.com/office/drawing/2017/model3d" id="{64A7E3CA-6BC1-4C1C-82EA-1E1504CC22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52310" y="-559915"/>
                <a:ext cx="3694122" cy="33132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8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9A96DE-14B9-4F3F-ADC1-A257BB1D2BF3}"/>
              </a:ext>
            </a:extLst>
          </p:cNvPr>
          <p:cNvSpPr txBox="1"/>
          <p:nvPr/>
        </p:nvSpPr>
        <p:spPr>
          <a:xfrm>
            <a:off x="209678" y="975354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5.2.3 Hiệu chỉnh PID: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209678" y="1325926"/>
            <a:ext cx="850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Hiệu chỉnh vi tích phân tỷ lệ PID (Proportional Integral Derivative)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5.2 ẢNH HƯỞNG CỦA BĐK ĐẾN CHẤT LƯỢNG CỦA HỆ THỐNG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478018" y="2179156"/>
            <a:ext cx="267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Hàm truyền: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780315"/>
              </p:ext>
            </p:extLst>
          </p:nvPr>
        </p:nvGraphicFramePr>
        <p:xfrm>
          <a:off x="2936754" y="2016094"/>
          <a:ext cx="2803525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Equation" r:id="rId4" imgW="1485720" imgH="393480" progId="Equation.3">
                  <p:embed/>
                </p:oleObj>
              </mc:Choice>
              <mc:Fallback>
                <p:oleObj name="Equation" r:id="rId4" imgW="1485720" imgH="39348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36754" y="2016094"/>
                        <a:ext cx="2803525" cy="741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478018" y="3226524"/>
            <a:ext cx="8214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thể xem khâu hiệu chỉnh PID gồm khâu PI mắc nối tiếp với khâu PD.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504833" y="4658054"/>
            <a:ext cx="8214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Khâu hiệu chỉnh PID làm nhanh đáp ứng quá độ.</a:t>
            </a:r>
          </a:p>
          <a:p>
            <a:pPr algn="just"/>
            <a:endParaRPr lang="en-US" sz="2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Tăng bậc vô sai của hệ thống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endParaRPr lang="en-US" sz="2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32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93" y="1214949"/>
            <a:ext cx="7492879" cy="512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9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28675" y="3226681"/>
            <a:ext cx="7553324" cy="1684150"/>
          </a:xfrm>
        </p:spPr>
        <p:txBody>
          <a:bodyPr>
            <a:normAutofit/>
          </a:bodyPr>
          <a:lstStyle/>
          <a:p>
            <a:r>
              <a:rPr lang="en-US" sz="4000"/>
              <a:t>5.3 THIẾT KẾ HỆ THỐNG DÙNG PHƯƠNG PHÁP QĐNS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6737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9A96DE-14B9-4F3F-ADC1-A257BB1D2BF3}"/>
              </a:ext>
            </a:extLst>
          </p:cNvPr>
          <p:cNvSpPr txBox="1"/>
          <p:nvPr/>
        </p:nvSpPr>
        <p:spPr>
          <a:xfrm>
            <a:off x="209678" y="975354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5.3.1 Thiết kế khâu hiệu chỉnh sớm pha: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209678" y="1325926"/>
            <a:ext cx="850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 bài toán về độ vọt lố , thời gian quá độ … cần thiết kế bộ điều khiển sớm pha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5.3 THIẾT KẾ HỆ THỐNG DÙNG QĐNS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209678" y="2248920"/>
            <a:ext cx="4876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Khâu sớm pha cần thiết kế: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005072"/>
              </p:ext>
            </p:extLst>
          </p:nvPr>
        </p:nvGraphicFramePr>
        <p:xfrm>
          <a:off x="4803562" y="1941589"/>
          <a:ext cx="3354387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9" name="Equation" r:id="rId4" imgW="1777680" imgH="571320" progId="Equation.3">
                  <p:embed/>
                </p:oleObj>
              </mc:Choice>
              <mc:Fallback>
                <p:oleObj name="Equation" r:id="rId4" imgW="1777680" imgH="57132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3562" y="1941589"/>
                        <a:ext cx="3354387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209678" y="3221501"/>
            <a:ext cx="8214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 1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Xác định cặp cực quyết định từ yêu cầu thiết kế về chất lượng của hệ thống: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710040" y="4256085"/>
            <a:ext cx="6967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 vọt lố </a:t>
            </a:r>
          </a:p>
          <a:p>
            <a:pPr algn="just"/>
            <a:endParaRPr lang="en-US" sz="2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 gian quá độ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567313"/>
              </p:ext>
            </p:extLst>
          </p:nvPr>
        </p:nvGraphicFramePr>
        <p:xfrm>
          <a:off x="3122665" y="4256085"/>
          <a:ext cx="865120" cy="55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0" name="Equation" r:id="rId6" imgW="317160" imgH="203040" progId="Equation.3">
                  <p:embed/>
                </p:oleObj>
              </mc:Choice>
              <mc:Fallback>
                <p:oleObj name="Equation" r:id="rId6" imgW="317160" imgH="20304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22665" y="4256085"/>
                        <a:ext cx="865120" cy="55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598642"/>
              </p:ext>
            </p:extLst>
          </p:nvPr>
        </p:nvGraphicFramePr>
        <p:xfrm>
          <a:off x="3674585" y="4884641"/>
          <a:ext cx="10382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1" name="Equation" r:id="rId8" imgW="380880" imgH="228600" progId="Equation.3">
                  <p:embed/>
                </p:oleObj>
              </mc:Choice>
              <mc:Fallback>
                <p:oleObj name="Equation" r:id="rId8" imgW="380880" imgH="2286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74585" y="4884641"/>
                        <a:ext cx="1038225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Arrow 3"/>
          <p:cNvSpPr/>
          <p:nvPr/>
        </p:nvSpPr>
        <p:spPr>
          <a:xfrm>
            <a:off x="439616" y="5761553"/>
            <a:ext cx="978408" cy="2708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1556691" y="5672244"/>
            <a:ext cx="423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Cặp cực quyết định:</a:t>
            </a:r>
            <a:endParaRPr lang="en-US" sz="2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293893"/>
              </p:ext>
            </p:extLst>
          </p:nvPr>
        </p:nvGraphicFramePr>
        <p:xfrm>
          <a:off x="4803562" y="5462302"/>
          <a:ext cx="418623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2" name="Equation" r:id="rId10" imgW="1536480" imgH="291960" progId="Equation.3">
                  <p:embed/>
                </p:oleObj>
              </mc:Choice>
              <mc:Fallback>
                <p:oleObj name="Equation" r:id="rId10" imgW="1536480" imgH="29196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03562" y="5462302"/>
                        <a:ext cx="4186238" cy="79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577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24</a:t>
            </a:fld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5.3 THIẾT KẾ HỆ THỐNG DÙNG QĐNS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86585" y="1192704"/>
            <a:ext cx="8214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 2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Xác định góc pha cần bù để cặp cực quyết định nằm trên QĐNS của hệ thống sau khi hiệu chỉnh: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934893"/>
              </p:ext>
            </p:extLst>
          </p:nvPr>
        </p:nvGraphicFramePr>
        <p:xfrm>
          <a:off x="826859" y="1863496"/>
          <a:ext cx="747395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Equation" r:id="rId4" imgW="2743200" imgH="431640" progId="Equation.3">
                  <p:embed/>
                </p:oleObj>
              </mc:Choice>
              <mc:Fallback>
                <p:oleObj name="Equation" r:id="rId4" imgW="2743200" imgH="43164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6859" y="1863496"/>
                        <a:ext cx="7473950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85" y="4439191"/>
            <a:ext cx="8777826" cy="8885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231319" y="3505505"/>
            <a:ext cx="5314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Dạng hình học:</a:t>
            </a:r>
          </a:p>
        </p:txBody>
      </p:sp>
    </p:spTree>
    <p:extLst>
      <p:ext uri="{BB962C8B-B14F-4D97-AF65-F5344CB8AC3E}">
        <p14:creationId xmlns:p14="http://schemas.microsoft.com/office/powerpoint/2010/main" val="343708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25</a:t>
            </a:fld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5.3 THIẾT KẾ HỆ THỐNG DÙNG QĐNS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86585" y="1192705"/>
            <a:ext cx="87571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 3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Xác định vị trí cực và zero của khâu hiệu chỉnh:</a:t>
            </a:r>
          </a:p>
          <a:p>
            <a:pPr algn="just"/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 s</a:t>
            </a:r>
            <a:r>
              <a:rPr lang="en-US" sz="2400" baseline="-25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baseline="30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vẽ 2 nữa đường thẳng tạo với nhau một góc </a:t>
            </a:r>
            <a:r>
              <a:rPr lang="ru-RU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</a:t>
            </a:r>
            <a:r>
              <a:rPr lang="en-US" sz="2400" baseline="30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Giao điểm của 2 đường này với trục thực là cực và zero của khâu hiệu chỉnh.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231319" y="2840108"/>
            <a:ext cx="8612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2 cách vẽ thường dùng: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 pháp đường phân giác;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 pháp triệt tiêu nghiệm.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0" y="4240555"/>
            <a:ext cx="875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 4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Tính hệ số khuếch đại Kc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712935"/>
              </p:ext>
            </p:extLst>
          </p:nvPr>
        </p:nvGraphicFramePr>
        <p:xfrm>
          <a:off x="2084070" y="4902338"/>
          <a:ext cx="3736975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Equation" r:id="rId4" imgW="1371600" imgH="368280" progId="Equation.3">
                  <p:embed/>
                </p:oleObj>
              </mc:Choice>
              <mc:Fallback>
                <p:oleObj name="Equation" r:id="rId4" imgW="1371600" imgH="36828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4070" y="4902338"/>
                        <a:ext cx="3736975" cy="998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69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26</a:t>
            </a:fld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5.3 THIẾT KẾ HỆ THỐNG DÙNG QĐNS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235527" y="1192705"/>
            <a:ext cx="860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 dụ: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Cho hệ thống như hình: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13" y="1567058"/>
            <a:ext cx="6648450" cy="1619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374072" y="3693944"/>
            <a:ext cx="8608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khâu hiệu chỉnh G</a:t>
            </a:r>
            <a:r>
              <a:rPr lang="en-US" sz="2400" baseline="-25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(s) để hệ thống có độ vọt lố không vượt quá 15% và thời gian quá độ nhỏ hơn 0.7s (với tiêu chuẩn 5%)</a:t>
            </a:r>
          </a:p>
        </p:txBody>
      </p:sp>
    </p:spTree>
    <p:extLst>
      <p:ext uri="{BB962C8B-B14F-4D97-AF65-F5344CB8AC3E}">
        <p14:creationId xmlns:p14="http://schemas.microsoft.com/office/powerpoint/2010/main" val="148459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9A96DE-14B9-4F3F-ADC1-A257BB1D2BF3}"/>
              </a:ext>
            </a:extLst>
          </p:cNvPr>
          <p:cNvSpPr txBox="1"/>
          <p:nvPr/>
        </p:nvSpPr>
        <p:spPr>
          <a:xfrm>
            <a:off x="209678" y="975354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5.3.2 Thiết kế khâu hiệu chỉnh trễ pha: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5.3 THIẾT KẾ HỆ THỐNG DÙNG QĐNS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209677" y="2390507"/>
            <a:ext cx="4876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Khâu trễ pha cần thiết kế: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384663"/>
              </p:ext>
            </p:extLst>
          </p:nvPr>
        </p:nvGraphicFramePr>
        <p:xfrm>
          <a:off x="4613061" y="2054568"/>
          <a:ext cx="3544888" cy="129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8" name="Equation" r:id="rId4" imgW="1879560" imgH="685800" progId="Equation.DSMT4">
                  <p:embed/>
                </p:oleObj>
              </mc:Choice>
              <mc:Fallback>
                <p:oleObj name="Equation" r:id="rId4" imgW="1879560" imgH="6858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13061" y="2054568"/>
                        <a:ext cx="3544888" cy="1290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357255" y="3266993"/>
            <a:ext cx="821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 1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Xác định </a:t>
            </a:r>
            <a:r>
              <a:rPr lang="el-GR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từ yêu cầu bài toán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710040" y="3811691"/>
            <a:ext cx="696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Nếu yêu cầu về sai số xác lập cho d</a:t>
            </a:r>
            <a:r>
              <a:rPr lang="vi-VN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ới dạng các hệ số </a:t>
            </a:r>
            <a:r>
              <a:rPr lang="en-US" sz="2400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</a:t>
            </a:r>
            <a:r>
              <a:rPr lang="en-US" sz="2400" i="1" baseline="-25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</a:t>
            </a:r>
            <a:r>
              <a:rPr lang="en-US" sz="2400" i="1" baseline="-25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i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605907"/>
              </p:ext>
            </p:extLst>
          </p:nvPr>
        </p:nvGraphicFramePr>
        <p:xfrm>
          <a:off x="1105233" y="4725721"/>
          <a:ext cx="1417638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9" name="Equation" r:id="rId6" imgW="520560" imgH="431640" progId="Equation.DSMT4">
                  <p:embed/>
                </p:oleObj>
              </mc:Choice>
              <mc:Fallback>
                <p:oleObj name="Equation" r:id="rId6" imgW="520560" imgH="43164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05233" y="4725721"/>
                        <a:ext cx="1417638" cy="117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39E6A7E-12F2-4C80-9375-AB0639162210}"/>
              </a:ext>
            </a:extLst>
          </p:cNvPr>
          <p:cNvSpPr txBox="1"/>
          <p:nvPr/>
        </p:nvSpPr>
        <p:spPr>
          <a:xfrm>
            <a:off x="209677" y="1339333"/>
            <a:ext cx="850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 yêu cầu về sai số xác lập không làm ảnh h</a:t>
            </a:r>
            <a:r>
              <a:rPr lang="vi-VN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ởng đến đáp ứng quá độ, cần thiết kế khâu hiệu chỉnh trễ pha: 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6B39DE39-C7FA-4D8A-BAF8-C72D44D4B6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552579"/>
              </p:ext>
            </p:extLst>
          </p:nvPr>
        </p:nvGraphicFramePr>
        <p:xfrm>
          <a:off x="3863181" y="4804047"/>
          <a:ext cx="1417637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0" name="Equation" r:id="rId8" imgW="1417384" imgH="1172038" progId="Equation.DSMT4">
                  <p:embed/>
                </p:oleObj>
              </mc:Choice>
              <mc:Fallback>
                <p:oleObj name="Equation" r:id="rId8" imgW="1417384" imgH="117203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63181" y="4804047"/>
                        <a:ext cx="1417637" cy="117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33986E38-568E-4CAD-9551-5738F6969D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2525481"/>
              </p:ext>
            </p:extLst>
          </p:nvPr>
        </p:nvGraphicFramePr>
        <p:xfrm>
          <a:off x="6740311" y="4806359"/>
          <a:ext cx="1217399" cy="1034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1" name="Equation" r:id="rId10" imgW="507960" imgH="431640" progId="Equation.DSMT4">
                  <p:embed/>
                </p:oleObj>
              </mc:Choice>
              <mc:Fallback>
                <p:oleObj name="Equation" r:id="rId10" imgW="5079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40311" y="4806359"/>
                        <a:ext cx="1217399" cy="1034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65C0066-3693-4C23-A468-F5EB3CD3D4CD}"/>
              </a:ext>
            </a:extLst>
          </p:cNvPr>
          <p:cNvSpPr txBox="1"/>
          <p:nvPr/>
        </p:nvSpPr>
        <p:spPr>
          <a:xfrm>
            <a:off x="2767802" y="5057002"/>
            <a:ext cx="1095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D605F89-CADF-41D9-B009-62F4F6E78C62}"/>
              </a:ext>
            </a:extLst>
          </p:cNvPr>
          <p:cNvSpPr txBox="1"/>
          <p:nvPr/>
        </p:nvSpPr>
        <p:spPr>
          <a:xfrm>
            <a:off x="5577447" y="5057001"/>
            <a:ext cx="1095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</a:p>
        </p:txBody>
      </p:sp>
    </p:spTree>
    <p:extLst>
      <p:ext uri="{BB962C8B-B14F-4D97-AF65-F5344CB8AC3E}">
        <p14:creationId xmlns:p14="http://schemas.microsoft.com/office/powerpoint/2010/main" val="426233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28</a:t>
            </a:fld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5.3 THIẾT KẾ HỆ THỐNG DÙNG QĐNS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86586" y="1194967"/>
            <a:ext cx="821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 2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Chọn zero của khâu hiệu chỉnh: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1088341" y="1847423"/>
            <a:ext cx="696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Cặp cực quyết định của hệ thống sau hiệu chỉnh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9561033"/>
              </p:ext>
            </p:extLst>
          </p:nvPr>
        </p:nvGraphicFramePr>
        <p:xfrm>
          <a:off x="6379682" y="1004176"/>
          <a:ext cx="2184933" cy="934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0" name="Equation" r:id="rId4" imgW="977760" imgH="419040" progId="Equation.DSMT4">
                  <p:embed/>
                </p:oleObj>
              </mc:Choice>
              <mc:Fallback>
                <p:oleObj name="Equation" r:id="rId4" imgW="977760" imgH="41904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79682" y="1004176"/>
                        <a:ext cx="2184933" cy="9341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3F823FA4-4D55-4037-8FE0-26FF0C69D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59522"/>
              </p:ext>
            </p:extLst>
          </p:nvPr>
        </p:nvGraphicFramePr>
        <p:xfrm>
          <a:off x="517818" y="1742653"/>
          <a:ext cx="570523" cy="671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1" name="Equation" r:id="rId6" imgW="215640" imgH="253800" progId="Equation.DSMT4">
                  <p:embed/>
                </p:oleObj>
              </mc:Choice>
              <mc:Fallback>
                <p:oleObj name="Equation" r:id="rId6" imgW="2156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7818" y="1742653"/>
                        <a:ext cx="570523" cy="6712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DC6BDE-8C69-4247-A6C5-7C567C300E00}"/>
              </a:ext>
            </a:extLst>
          </p:cNvPr>
          <p:cNvSpPr txBox="1"/>
          <p:nvPr/>
        </p:nvSpPr>
        <p:spPr>
          <a:xfrm>
            <a:off x="86586" y="2631717"/>
            <a:ext cx="821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 3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Tính cực của khâu hiệu chỉnh: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2BCCF425-3A38-4D6D-96EC-B285663AC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226708"/>
              </p:ext>
            </p:extLst>
          </p:nvPr>
        </p:nvGraphicFramePr>
        <p:xfrm>
          <a:off x="3472290" y="3134547"/>
          <a:ext cx="1462213" cy="910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2" name="Equation" r:id="rId8" imgW="672840" imgH="419040" progId="Equation.DSMT4">
                  <p:embed/>
                </p:oleObj>
              </mc:Choice>
              <mc:Fallback>
                <p:oleObj name="Equation" r:id="rId8" imgW="6728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72290" y="3134547"/>
                        <a:ext cx="1462213" cy="910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00294B9-E624-4730-9B4D-9E4811B94825}"/>
              </a:ext>
            </a:extLst>
          </p:cNvPr>
          <p:cNvSpPr txBox="1"/>
          <p:nvPr/>
        </p:nvSpPr>
        <p:spPr>
          <a:xfrm>
            <a:off x="86586" y="4074868"/>
            <a:ext cx="821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 4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Tính </a:t>
            </a:r>
            <a:r>
              <a:rPr lang="en-US" sz="2400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i="1" baseline="-25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xmlns="" id="{DC7150D0-086F-424E-A2C0-0732DCC3FB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364030"/>
              </p:ext>
            </p:extLst>
          </p:nvPr>
        </p:nvGraphicFramePr>
        <p:xfrm>
          <a:off x="2630658" y="4863305"/>
          <a:ext cx="2975301" cy="795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3" name="Equation" r:id="rId10" imgW="3736869" imgH="998269" progId="Equation.DSMT4">
                  <p:embed/>
                </p:oleObj>
              </mc:Choice>
              <mc:Fallback>
                <p:oleObj name="Equation" r:id="rId10" imgW="3736869" imgH="99826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30658" y="4863305"/>
                        <a:ext cx="2975301" cy="7950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75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29</a:t>
            </a:fld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5.3 THIẾT KẾ HỆ THỐNG DÙNG QĐNS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235527" y="1192705"/>
            <a:ext cx="860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 dụ: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Cho hệ thống như hình: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374072" y="3693944"/>
            <a:ext cx="8608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khâu hiệu chỉnh G</a:t>
            </a:r>
            <a:r>
              <a:rPr lang="en-US" sz="2400" baseline="-25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(s) để hệ thống sau hiệu chỉnh có sai số đối với tín hiệu vào là hàm dốc là 0.02 và đáp ứng quá độ thay đổi không đáng kể.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5D8EF7-0EDD-4964-8A68-F80BAD8C9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76" y="1683566"/>
            <a:ext cx="7462684" cy="169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123767" y="250722"/>
            <a:ext cx="6400801" cy="442452"/>
          </a:xfrm>
        </p:spPr>
        <p:txBody>
          <a:bodyPr/>
          <a:lstStyle/>
          <a:p>
            <a:r>
              <a:rPr lang="en-US" sz="2400" dirty="0">
                <a:solidFill>
                  <a:srgbClr val="C00000"/>
                </a:solidFill>
              </a:rPr>
              <a:t>NỘI DUNG CH</a:t>
            </a:r>
            <a:r>
              <a:rPr lang="vi-VN" sz="2400" dirty="0">
                <a:solidFill>
                  <a:srgbClr val="C00000"/>
                </a:solidFill>
              </a:rPr>
              <a:t>Ư</a:t>
            </a:r>
            <a:r>
              <a:rPr lang="en-US" sz="2400">
                <a:solidFill>
                  <a:srgbClr val="C00000"/>
                </a:solidFill>
              </a:rPr>
              <a:t>ƠNG 5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68490" y="1233055"/>
            <a:ext cx="8475259" cy="490450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3400" b="1" dirty="0"/>
              <a:t>5</a:t>
            </a:r>
            <a:r>
              <a:rPr lang="en-US" sz="3400" b="1">
                <a:solidFill>
                  <a:schemeClr val="tx2"/>
                </a:solidFill>
              </a:rPr>
              <a:t>.1. Khái niệm</a:t>
            </a:r>
            <a:endParaRPr lang="en-US" sz="3400" b="1" dirty="0">
              <a:solidFill>
                <a:schemeClr val="tx2"/>
              </a:solidFill>
            </a:endParaRP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3400" b="1"/>
              <a:t>5</a:t>
            </a:r>
            <a:r>
              <a:rPr lang="en-US" sz="3400" b="1">
                <a:solidFill>
                  <a:schemeClr val="tx2"/>
                </a:solidFill>
              </a:rPr>
              <a:t>.2. </a:t>
            </a:r>
            <a:r>
              <a:rPr lang="en-US" sz="3400" b="1"/>
              <a:t>Ảnh hưởng của BĐK đến chất lượng hệ thống</a:t>
            </a:r>
            <a:endParaRPr lang="en-US" sz="3400" b="1" dirty="0">
              <a:solidFill>
                <a:schemeClr val="tx2"/>
              </a:solidFill>
            </a:endParaRP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3400" b="1"/>
              <a:t>5</a:t>
            </a:r>
            <a:r>
              <a:rPr lang="en-US" sz="3400" b="1">
                <a:solidFill>
                  <a:schemeClr val="tx2"/>
                </a:solidFill>
              </a:rPr>
              <a:t>.3. </a:t>
            </a:r>
            <a:r>
              <a:rPr lang="en-US" sz="3400" b="1"/>
              <a:t>Thiết kê hệ thống dùng QĐNS</a:t>
            </a:r>
            <a:endParaRPr lang="en-US" sz="3400" b="1" dirty="0"/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3400" b="1"/>
              <a:t>5.4 Thiết kế BĐK PID</a:t>
            </a: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3400" b="1">
                <a:solidFill>
                  <a:schemeClr val="tx2"/>
                </a:solidFill>
              </a:rPr>
              <a:t>5.5 Thiết kế BĐK hồi tiếp trạng thái</a:t>
            </a:r>
            <a:endParaRPr lang="en-US" sz="3400" b="1" dirty="0">
              <a:solidFill>
                <a:schemeClr val="tx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9A96DE-14B9-4F3F-ADC1-A257BB1D2BF3}"/>
              </a:ext>
            </a:extLst>
          </p:cNvPr>
          <p:cNvSpPr txBox="1"/>
          <p:nvPr/>
        </p:nvSpPr>
        <p:spPr>
          <a:xfrm>
            <a:off x="209678" y="975354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5.3.3 Thiết kế khâu hiệu chỉnh sớm trễ pha: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5.3 THIẾT KẾ HỆ THỐNG DÙNG QĐNS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209677" y="2390507"/>
            <a:ext cx="4876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Khâu hiệu chỉnh cần thiết kế: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357255" y="3266993"/>
            <a:ext cx="8214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 1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Thiết kế khâu sớm pha </a:t>
            </a:r>
            <a:r>
              <a:rPr lang="en-US" sz="2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400" baseline="-25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  <a:r>
              <a:rPr lang="en-US" sz="2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(s)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để thỏa mãn yêu cầu về đáp ứng quá độ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39E6A7E-12F2-4C80-9375-AB0639162210}"/>
              </a:ext>
            </a:extLst>
          </p:cNvPr>
          <p:cNvSpPr txBox="1"/>
          <p:nvPr/>
        </p:nvSpPr>
        <p:spPr>
          <a:xfrm>
            <a:off x="62100" y="1475398"/>
            <a:ext cx="850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 yêu cầu cải thiện đáp ứng quá độ và sai số xác lập, cần thiết kế khâu hiệu chỉnh sớm trễ pha: 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05383129-F8A3-4065-9E10-F0639154E0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915156"/>
              </p:ext>
            </p:extLst>
          </p:nvPr>
        </p:nvGraphicFramePr>
        <p:xfrm>
          <a:off x="5086083" y="2390508"/>
          <a:ext cx="2744336" cy="461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3" name="Equation" r:id="rId4" imgW="1358640" imgH="228600" progId="Equation.DSMT4">
                  <p:embed/>
                </p:oleObj>
              </mc:Choice>
              <mc:Fallback>
                <p:oleObj name="Equation" r:id="rId4" imgW="1358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6083" y="2390508"/>
                        <a:ext cx="2744336" cy="461664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D495A23-3D5E-44C4-8514-3C328583F121}"/>
              </a:ext>
            </a:extLst>
          </p:cNvPr>
          <p:cNvSpPr txBox="1"/>
          <p:nvPr/>
        </p:nvSpPr>
        <p:spPr>
          <a:xfrm>
            <a:off x="357255" y="4254901"/>
            <a:ext cx="821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 2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Đặt 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xmlns="" id="{BD44C9EF-9F8D-43C5-AEA4-A672C081CF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211938"/>
              </p:ext>
            </p:extLst>
          </p:nvPr>
        </p:nvGraphicFramePr>
        <p:xfrm>
          <a:off x="2703302" y="4254901"/>
          <a:ext cx="2529880" cy="484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4" name="Equation" r:id="rId6" imgW="1193760" imgH="228600" progId="Equation.DSMT4">
                  <p:embed/>
                </p:oleObj>
              </mc:Choice>
              <mc:Fallback>
                <p:oleObj name="Equation" r:id="rId6" imgW="11937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03302" y="4254901"/>
                        <a:ext cx="2529880" cy="484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78BD591-842D-4B38-83A9-482D092000C5}"/>
              </a:ext>
            </a:extLst>
          </p:cNvPr>
          <p:cNvSpPr txBox="1"/>
          <p:nvPr/>
        </p:nvSpPr>
        <p:spPr>
          <a:xfrm>
            <a:off x="357255" y="4967103"/>
            <a:ext cx="8214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khâu hiệu chỉnh trễ pha </a:t>
            </a:r>
            <a:r>
              <a:rPr lang="en-US" sz="2400" i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400" i="1" baseline="-25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r>
              <a:rPr lang="en-US" sz="2400" i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(s)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mắc nối tiếp </a:t>
            </a:r>
            <a:r>
              <a:rPr lang="en-US" sz="2400" i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400" i="1" baseline="-25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i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(s)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để thỏa mãn yêu cầu về sai số mà không ảnh h</a:t>
            </a:r>
            <a:r>
              <a:rPr lang="vi-VN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ởng đến đáp ứng quá độ.</a:t>
            </a:r>
          </a:p>
        </p:txBody>
      </p:sp>
    </p:spTree>
    <p:extLst>
      <p:ext uri="{BB962C8B-B14F-4D97-AF65-F5344CB8AC3E}">
        <p14:creationId xmlns:p14="http://schemas.microsoft.com/office/powerpoint/2010/main" val="361644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31</a:t>
            </a:fld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5.3 THIẾT KẾ HỆ THỐNG DÙNG QĐNS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235527" y="1192705"/>
            <a:ext cx="860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 dụ: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Cho hệ thống như hình: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374072" y="3693944"/>
            <a:ext cx="8608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khâu hiệu chỉnh G</a:t>
            </a:r>
            <a:r>
              <a:rPr lang="en-US" sz="2400" baseline="-25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(s) để hệ thống sau hiệu chỉnh có cặp cực phức với                                                   và hệ số vận tốc K</a:t>
            </a:r>
            <a:r>
              <a:rPr lang="en-US" sz="2400" baseline="-25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=80.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57F1DE2-39E3-44CA-BED8-D07C37C3F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13" y="1649810"/>
            <a:ext cx="7574174" cy="1909156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28314660-8CFF-4FD7-AD81-36A02C7D74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326568"/>
              </p:ext>
            </p:extLst>
          </p:nvPr>
        </p:nvGraphicFramePr>
        <p:xfrm>
          <a:off x="3093362" y="4016071"/>
          <a:ext cx="3844892" cy="586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" name="Equation" r:id="rId5" imgW="1498320" imgH="228600" progId="Equation.DSMT4">
                  <p:embed/>
                </p:oleObj>
              </mc:Choice>
              <mc:Fallback>
                <p:oleObj name="Equation" r:id="rId5" imgW="1498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93362" y="4016071"/>
                        <a:ext cx="3844892" cy="586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672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68490" y="2709113"/>
            <a:ext cx="8475259" cy="13909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5.4 </a:t>
            </a:r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 KẾ BỘ ĐIỀU KHIỂN PID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1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33</a:t>
            </a:fld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5.4 THIÊT KẾ BỘ ĐIỀU KHIỂN PID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30D8CEB-3414-4B76-8BB0-333A89FB4D1A}"/>
              </a:ext>
            </a:extLst>
          </p:cNvPr>
          <p:cNvSpPr txBox="1"/>
          <p:nvPr/>
        </p:nvSpPr>
        <p:spPr>
          <a:xfrm>
            <a:off x="260159" y="1072817"/>
            <a:ext cx="8509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PID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sớm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trễ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QĐNS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Bode.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xmlns="" id="{549863B3-5741-4086-870B-98BA826890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40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xmlns="" id="{549863B3-5741-4086-870B-98BA826890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0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xmlns="" id="{509ACD77-0E33-4800-AEDF-EA615D2C43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name="Equation" r:id="rId6" imgW="114120" imgH="177480" progId="Equation.DSMT4">
                  <p:embed/>
                </p:oleObj>
              </mc:Choice>
              <mc:Fallback>
                <p:oleObj name="Equation" r:id="rId6" imgW="114120" imgH="17748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xmlns="" id="{509ACD77-0E33-4800-AEDF-EA615D2C43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F3AD58A-C72B-4F06-B128-F146934301FD}"/>
              </a:ext>
            </a:extLst>
          </p:cNvPr>
          <p:cNvSpPr txBox="1"/>
          <p:nvPr/>
        </p:nvSpPr>
        <p:spPr>
          <a:xfrm>
            <a:off x="260158" y="2388058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ADD5356-F7DA-4EF2-87F2-EF702EF5C834}"/>
              </a:ext>
            </a:extLst>
          </p:cNvPr>
          <p:cNvSpPr txBox="1"/>
          <p:nvPr/>
        </p:nvSpPr>
        <p:spPr>
          <a:xfrm>
            <a:off x="260157" y="3135025"/>
            <a:ext cx="8509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</a:t>
            </a:r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</a:t>
            </a:r>
            <a:endParaRPr 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00B2A72-6BEA-478F-B5FF-EF3063D80B43}"/>
              </a:ext>
            </a:extLst>
          </p:cNvPr>
          <p:cNvSpPr txBox="1"/>
          <p:nvPr/>
        </p:nvSpPr>
        <p:spPr>
          <a:xfrm>
            <a:off x="260156" y="3795926"/>
            <a:ext cx="8509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PID dung QĐNS,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Bode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ít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khăn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4FF65A7-74E2-431E-BD68-C0FCB816A291}"/>
              </a:ext>
            </a:extLst>
          </p:cNvPr>
          <p:cNvSpPr txBox="1"/>
          <p:nvPr/>
        </p:nvSpPr>
        <p:spPr>
          <a:xfrm>
            <a:off x="260155" y="5438009"/>
            <a:ext cx="850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nay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PID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Ziegler-Nichols.</a:t>
            </a:r>
          </a:p>
        </p:txBody>
      </p:sp>
    </p:spTree>
    <p:extLst>
      <p:ext uri="{BB962C8B-B14F-4D97-AF65-F5344CB8AC3E}">
        <p14:creationId xmlns:p14="http://schemas.microsoft.com/office/powerpoint/2010/main" val="91981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xmlns="" id="{549863B3-5741-4086-870B-98BA826890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40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xmlns="" id="{549863B3-5741-4086-870B-98BA826890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0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xmlns="" id="{509ACD77-0E33-4800-AEDF-EA615D2C43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Equation" r:id="rId6" imgW="114120" imgH="177480" progId="Equation.DSMT4">
                  <p:embed/>
                </p:oleObj>
              </mc:Choice>
              <mc:Fallback>
                <p:oleObj name="Equation" r:id="rId6" imgW="114120" imgH="17748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xmlns="" id="{509ACD77-0E33-4800-AEDF-EA615D2C43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F3AD58A-C72B-4F06-B128-F146934301FD}"/>
              </a:ext>
            </a:extLst>
          </p:cNvPr>
          <p:cNvSpPr txBox="1"/>
          <p:nvPr/>
        </p:nvSpPr>
        <p:spPr>
          <a:xfrm>
            <a:off x="378616" y="3525348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PID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ADD5356-F7DA-4EF2-87F2-EF702EF5C834}"/>
              </a:ext>
            </a:extLst>
          </p:cNvPr>
          <p:cNvSpPr txBox="1"/>
          <p:nvPr/>
        </p:nvSpPr>
        <p:spPr>
          <a:xfrm>
            <a:off x="634621" y="1037794"/>
            <a:ext cx="8509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Ziegler - Nichols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4FF65A7-74E2-431E-BD68-C0FCB816A291}"/>
              </a:ext>
            </a:extLst>
          </p:cNvPr>
          <p:cNvSpPr txBox="1"/>
          <p:nvPr/>
        </p:nvSpPr>
        <p:spPr>
          <a:xfrm>
            <a:off x="260150" y="5232257"/>
            <a:ext cx="850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ợng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ĐK PID: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5D8983F-557F-4FA6-819B-DE541A3F68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4953" y="3994461"/>
            <a:ext cx="5819775" cy="904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6BEF0B5-FB36-42C7-8724-3E457E9E0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1613766"/>
            <a:ext cx="7696200" cy="1733550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xmlns="" id="{F3BB7BFF-6C72-411E-BF48-6CCFA6FF7A35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5.4 THIÊT KẾ BỘ ĐIỀU KHIỂN PID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6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xmlns="" id="{549863B3-5741-4086-870B-98BA826890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40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xmlns="" id="{549863B3-5741-4086-870B-98BA826890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0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xmlns="" id="{509ACD77-0E33-4800-AEDF-EA615D2C43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Equation" r:id="rId6" imgW="114120" imgH="177480" progId="Equation.DSMT4">
                  <p:embed/>
                </p:oleObj>
              </mc:Choice>
              <mc:Fallback>
                <p:oleObj name="Equation" r:id="rId6" imgW="114120" imgH="17748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xmlns="" id="{509ACD77-0E33-4800-AEDF-EA615D2C43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F3AD58A-C72B-4F06-B128-F146934301FD}"/>
              </a:ext>
            </a:extLst>
          </p:cNvPr>
          <p:cNvSpPr txBox="1"/>
          <p:nvPr/>
        </p:nvSpPr>
        <p:spPr>
          <a:xfrm>
            <a:off x="374460" y="1497948"/>
            <a:ext cx="850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hở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nấc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S, 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ADD5356-F7DA-4EF2-87F2-EF702EF5C834}"/>
              </a:ext>
            </a:extLst>
          </p:cNvPr>
          <p:cNvSpPr txBox="1"/>
          <p:nvPr/>
        </p:nvSpPr>
        <p:spPr>
          <a:xfrm>
            <a:off x="374460" y="995751"/>
            <a:ext cx="8509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87CCE2C-AF49-4E90-B7A4-045D5DCE6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5475" y="2328945"/>
            <a:ext cx="5353050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494A63D-A9D5-4D5F-B45B-F24D51C12D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0952" y="3703188"/>
            <a:ext cx="5185226" cy="3154812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xmlns="" id="{BF106D76-E880-4B3C-9FB4-6F861C6C4998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5.4 THIÊT KẾ BỘ ĐIỀU KHIỂN PID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691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xmlns="" id="{549863B3-5741-4086-870B-98BA826890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40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xmlns="" id="{549863B3-5741-4086-870B-98BA826890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0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xmlns="" id="{509ACD77-0E33-4800-AEDF-EA615D2C43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name="Equation" r:id="rId6" imgW="114120" imgH="177480" progId="Equation.DSMT4">
                  <p:embed/>
                </p:oleObj>
              </mc:Choice>
              <mc:Fallback>
                <p:oleObj name="Equation" r:id="rId6" imgW="114120" imgH="17748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xmlns="" id="{509ACD77-0E33-4800-AEDF-EA615D2C43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F3AD58A-C72B-4F06-B128-F146934301FD}"/>
              </a:ext>
            </a:extLst>
          </p:cNvPr>
          <p:cNvSpPr txBox="1"/>
          <p:nvPr/>
        </p:nvSpPr>
        <p:spPr>
          <a:xfrm>
            <a:off x="374460" y="1420364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ADD5356-F7DA-4EF2-87F2-EF702EF5C834}"/>
              </a:ext>
            </a:extLst>
          </p:cNvPr>
          <p:cNvSpPr txBox="1"/>
          <p:nvPr/>
        </p:nvSpPr>
        <p:spPr>
          <a:xfrm>
            <a:off x="374460" y="912379"/>
            <a:ext cx="8509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xmlns="" id="{91D59028-142E-4597-8085-CB2934241F7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42335" y="1959613"/>
              <a:ext cx="8101415" cy="4414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3317">
                      <a:extLst>
                        <a:ext uri="{9D8B030D-6E8A-4147-A177-3AD203B41FA5}">
                          <a16:colId xmlns:a16="http://schemas.microsoft.com/office/drawing/2014/main" xmlns="" val="1432626401"/>
                        </a:ext>
                      </a:extLst>
                    </a:gridCol>
                    <a:gridCol w="1932038">
                      <a:extLst>
                        <a:ext uri="{9D8B030D-6E8A-4147-A177-3AD203B41FA5}">
                          <a16:colId xmlns:a16="http://schemas.microsoft.com/office/drawing/2014/main" xmlns="" val="2357913602"/>
                        </a:ext>
                      </a:extLst>
                    </a:gridCol>
                    <a:gridCol w="1902542">
                      <a:extLst>
                        <a:ext uri="{9D8B030D-6E8A-4147-A177-3AD203B41FA5}">
                          <a16:colId xmlns:a16="http://schemas.microsoft.com/office/drawing/2014/main" xmlns="" val="3619939971"/>
                        </a:ext>
                      </a:extLst>
                    </a:gridCol>
                    <a:gridCol w="1823518">
                      <a:extLst>
                        <a:ext uri="{9D8B030D-6E8A-4147-A177-3AD203B41FA5}">
                          <a16:colId xmlns:a16="http://schemas.microsoft.com/office/drawing/2014/main" xmlns="" val="2712572602"/>
                        </a:ext>
                      </a:extLst>
                    </a:gridCol>
                  </a:tblGrid>
                  <a:tr h="116192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r>
                            <a:rPr lang="en-US" sz="36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lang="en-US" sz="3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US" sz="36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US" sz="3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US" sz="36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</a:t>
                          </a:r>
                          <a:endParaRPr lang="en-US" sz="3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589213287"/>
                      </a:ext>
                    </a:extLst>
                  </a:tr>
                  <a:tr h="1009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217695173"/>
                      </a:ext>
                    </a:extLst>
                  </a:tr>
                  <a:tr h="915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PI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0,9</m:t>
                                </m:r>
                                <m:f>
                                  <m:fPr>
                                    <m:ctrlPr>
                                      <a:rPr lang="en-US" sz="32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32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32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32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0,3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748572444"/>
                      </a:ext>
                    </a:extLst>
                  </a:tr>
                  <a:tr h="798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PID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1,2</m:t>
                                </m:r>
                                <m:f>
                                  <m:fPr>
                                    <m:ctrlPr>
                                      <a:rPr lang="en-US" sz="32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32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3200" dirty="0">
                            <a:solidFill>
                              <a:schemeClr val="tx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0,5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3200" dirty="0">
                            <a:solidFill>
                              <a:schemeClr val="tx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364195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1D59028-142E-4597-8085-CB2934241F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1193872"/>
                  </p:ext>
                </p:extLst>
              </p:nvPr>
            </p:nvGraphicFramePr>
            <p:xfrm>
              <a:off x="742335" y="1959613"/>
              <a:ext cx="8101415" cy="4414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3317">
                      <a:extLst>
                        <a:ext uri="{9D8B030D-6E8A-4147-A177-3AD203B41FA5}">
                          <a16:colId xmlns:a16="http://schemas.microsoft.com/office/drawing/2014/main" val="1432626401"/>
                        </a:ext>
                      </a:extLst>
                    </a:gridCol>
                    <a:gridCol w="1932038">
                      <a:extLst>
                        <a:ext uri="{9D8B030D-6E8A-4147-A177-3AD203B41FA5}">
                          <a16:colId xmlns:a16="http://schemas.microsoft.com/office/drawing/2014/main" val="2357913602"/>
                        </a:ext>
                      </a:extLst>
                    </a:gridCol>
                    <a:gridCol w="1902542">
                      <a:extLst>
                        <a:ext uri="{9D8B030D-6E8A-4147-A177-3AD203B41FA5}">
                          <a16:colId xmlns:a16="http://schemas.microsoft.com/office/drawing/2014/main" val="3619939971"/>
                        </a:ext>
                      </a:extLst>
                    </a:gridCol>
                    <a:gridCol w="1823518">
                      <a:extLst>
                        <a:ext uri="{9D8B030D-6E8A-4147-A177-3AD203B41FA5}">
                          <a16:colId xmlns:a16="http://schemas.microsoft.com/office/drawing/2014/main" val="2712572602"/>
                        </a:ext>
                      </a:extLst>
                    </a:gridCol>
                  </a:tblGrid>
                  <a:tr h="116192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r>
                            <a:rPr lang="en-US" sz="36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lang="en-US" sz="3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US" sz="36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US" sz="3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US" sz="36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</a:t>
                          </a:r>
                          <a:endParaRPr lang="en-US" sz="3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213287"/>
                      </a:ext>
                    </a:extLst>
                  </a:tr>
                  <a:tr h="10842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26814" t="-108427" r="-194006" b="-201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29712" t="-108427" r="-96486" b="-201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7695173"/>
                      </a:ext>
                    </a:extLst>
                  </a:tr>
                  <a:tr h="10842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PI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26814" t="-208427" r="-194006" b="-101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29712" t="-208427" r="-96486" b="-101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48572444"/>
                      </a:ext>
                    </a:extLst>
                  </a:tr>
                  <a:tr h="10842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PID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26814" t="-308427" r="-194006" b="-1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29712" t="-308427" r="-96486" b="-1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45151" t="-308427" r="-1003" b="-16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64195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62FAE01-66C3-44B6-8605-D8256C83506E}"/>
              </a:ext>
            </a:extLst>
          </p:cNvPr>
          <p:cNvSpPr txBox="1"/>
          <p:nvPr/>
        </p:nvSpPr>
        <p:spPr>
          <a:xfrm>
            <a:off x="1666568" y="2015134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6B1E7B1-7B3B-416D-BF0B-4D5C49115AE8}"/>
              </a:ext>
            </a:extLst>
          </p:cNvPr>
          <p:cNvSpPr txBox="1"/>
          <p:nvPr/>
        </p:nvSpPr>
        <p:spPr>
          <a:xfrm>
            <a:off x="742335" y="270293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F27D45E6-1E6F-48B7-83E7-CA8A3C87CEDE}"/>
              </a:ext>
            </a:extLst>
          </p:cNvPr>
          <p:cNvCxnSpPr>
            <a:cxnSpLocks/>
          </p:cNvCxnSpPr>
          <p:nvPr/>
        </p:nvCxnSpPr>
        <p:spPr>
          <a:xfrm>
            <a:off x="742335" y="1961399"/>
            <a:ext cx="2392905" cy="113239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5">
            <a:extLst>
              <a:ext uri="{FF2B5EF4-FFF2-40B4-BE49-F238E27FC236}">
                <a16:creationId xmlns:a16="http://schemas.microsoft.com/office/drawing/2014/main" xmlns="" id="{41E1352F-D404-4088-9E61-D36C4D7E0A4C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5.4 THIÊT KẾ BỘ ĐIỀU KHIỂN PID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763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xmlns="" id="{549863B3-5741-4086-870B-98BA826890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40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xmlns="" id="{549863B3-5741-4086-870B-98BA826890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0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xmlns="" id="{509ACD77-0E33-4800-AEDF-EA615D2C43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3" name="Equation" r:id="rId6" imgW="114120" imgH="177480" progId="Equation.DSMT4">
                  <p:embed/>
                </p:oleObj>
              </mc:Choice>
              <mc:Fallback>
                <p:oleObj name="Equation" r:id="rId6" imgW="114120" imgH="17748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xmlns="" id="{509ACD77-0E33-4800-AEDF-EA615D2C43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F3AD58A-C72B-4F06-B128-F146934301FD}"/>
              </a:ext>
            </a:extLst>
          </p:cNvPr>
          <p:cNvSpPr txBox="1"/>
          <p:nvPr/>
        </p:nvSpPr>
        <p:spPr>
          <a:xfrm>
            <a:off x="374460" y="1497948"/>
            <a:ext cx="850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kín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khâu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ởng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ADD5356-F7DA-4EF2-87F2-EF702EF5C834}"/>
              </a:ext>
            </a:extLst>
          </p:cNvPr>
          <p:cNvSpPr txBox="1"/>
          <p:nvPr/>
        </p:nvSpPr>
        <p:spPr>
          <a:xfrm>
            <a:off x="374460" y="995751"/>
            <a:ext cx="8509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01BE207-133A-4B6E-A892-8AFEA219E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630" y="2328945"/>
            <a:ext cx="7314740" cy="1510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7626A51-3D24-445C-9FD4-B113780DC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6787" y="4052793"/>
            <a:ext cx="4459544" cy="2614517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xmlns="" id="{509B33DB-3B15-43E7-9292-7F410A5E5AB2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5.4 THIÊT KẾ BỘ ĐIỀU KHIỂN PID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86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xmlns="" id="{549863B3-5741-4086-870B-98BA826890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40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6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xmlns="" id="{549863B3-5741-4086-870B-98BA826890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0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xmlns="" id="{509ACD77-0E33-4800-AEDF-EA615D2C43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7" name="Equation" r:id="rId6" imgW="114120" imgH="177480" progId="Equation.DSMT4">
                  <p:embed/>
                </p:oleObj>
              </mc:Choice>
              <mc:Fallback>
                <p:oleObj name="Equation" r:id="rId6" imgW="114120" imgH="17748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xmlns="" id="{509ACD77-0E33-4800-AEDF-EA615D2C43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F3AD58A-C72B-4F06-B128-F146934301FD}"/>
              </a:ext>
            </a:extLst>
          </p:cNvPr>
          <p:cNvSpPr txBox="1"/>
          <p:nvPr/>
        </p:nvSpPr>
        <p:spPr>
          <a:xfrm>
            <a:off x="374460" y="1420364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ADD5356-F7DA-4EF2-87F2-EF702EF5C834}"/>
              </a:ext>
            </a:extLst>
          </p:cNvPr>
          <p:cNvSpPr txBox="1"/>
          <p:nvPr/>
        </p:nvSpPr>
        <p:spPr>
          <a:xfrm>
            <a:off x="374460" y="912379"/>
            <a:ext cx="8509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xmlns="" id="{91D59028-142E-4597-8085-CB2934241F7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42335" y="1959613"/>
              <a:ext cx="8101415" cy="40168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3317">
                      <a:extLst>
                        <a:ext uri="{9D8B030D-6E8A-4147-A177-3AD203B41FA5}">
                          <a16:colId xmlns:a16="http://schemas.microsoft.com/office/drawing/2014/main" xmlns="" val="1432626401"/>
                        </a:ext>
                      </a:extLst>
                    </a:gridCol>
                    <a:gridCol w="1932038">
                      <a:extLst>
                        <a:ext uri="{9D8B030D-6E8A-4147-A177-3AD203B41FA5}">
                          <a16:colId xmlns:a16="http://schemas.microsoft.com/office/drawing/2014/main" xmlns="" val="2357913602"/>
                        </a:ext>
                      </a:extLst>
                    </a:gridCol>
                    <a:gridCol w="1902542">
                      <a:extLst>
                        <a:ext uri="{9D8B030D-6E8A-4147-A177-3AD203B41FA5}">
                          <a16:colId xmlns:a16="http://schemas.microsoft.com/office/drawing/2014/main" xmlns="" val="3619939971"/>
                        </a:ext>
                      </a:extLst>
                    </a:gridCol>
                    <a:gridCol w="1823518">
                      <a:extLst>
                        <a:ext uri="{9D8B030D-6E8A-4147-A177-3AD203B41FA5}">
                          <a16:colId xmlns:a16="http://schemas.microsoft.com/office/drawing/2014/main" xmlns="" val="2712572602"/>
                        </a:ext>
                      </a:extLst>
                    </a:gridCol>
                  </a:tblGrid>
                  <a:tr h="116192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r>
                            <a:rPr lang="en-US" sz="36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lang="en-US" sz="3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US" sz="36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US" sz="3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US" sz="36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</a:t>
                          </a:r>
                          <a:endParaRPr lang="en-US" sz="3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589213287"/>
                      </a:ext>
                    </a:extLst>
                  </a:tr>
                  <a:tr h="11407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bg1"/>
                              </a:solidFill>
                              <a:cs typeface="Arial" panose="020B0604020202020204" pitchFamily="34" charset="0"/>
                            </a:rPr>
                            <a:t>0,5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𝑔h</m:t>
                                  </m:r>
                                </m:sub>
                              </m:sSub>
                            </m:oMath>
                          </a14:m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217695173"/>
                      </a:ext>
                    </a:extLst>
                  </a:tr>
                  <a:tr h="915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PI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0,45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,83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748572444"/>
                      </a:ext>
                    </a:extLst>
                  </a:tr>
                  <a:tr h="798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PID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0,6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,5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,125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364195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1D59028-142E-4597-8085-CB2934241F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0725194"/>
                  </p:ext>
                </p:extLst>
              </p:nvPr>
            </p:nvGraphicFramePr>
            <p:xfrm>
              <a:off x="742335" y="1959613"/>
              <a:ext cx="8101415" cy="40168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3317">
                      <a:extLst>
                        <a:ext uri="{9D8B030D-6E8A-4147-A177-3AD203B41FA5}">
                          <a16:colId xmlns:a16="http://schemas.microsoft.com/office/drawing/2014/main" val="1432626401"/>
                        </a:ext>
                      </a:extLst>
                    </a:gridCol>
                    <a:gridCol w="1932038">
                      <a:extLst>
                        <a:ext uri="{9D8B030D-6E8A-4147-A177-3AD203B41FA5}">
                          <a16:colId xmlns:a16="http://schemas.microsoft.com/office/drawing/2014/main" val="2357913602"/>
                        </a:ext>
                      </a:extLst>
                    </a:gridCol>
                    <a:gridCol w="1902542">
                      <a:extLst>
                        <a:ext uri="{9D8B030D-6E8A-4147-A177-3AD203B41FA5}">
                          <a16:colId xmlns:a16="http://schemas.microsoft.com/office/drawing/2014/main" val="3619939971"/>
                        </a:ext>
                      </a:extLst>
                    </a:gridCol>
                    <a:gridCol w="1823518">
                      <a:extLst>
                        <a:ext uri="{9D8B030D-6E8A-4147-A177-3AD203B41FA5}">
                          <a16:colId xmlns:a16="http://schemas.microsoft.com/office/drawing/2014/main" val="2712572602"/>
                        </a:ext>
                      </a:extLst>
                    </a:gridCol>
                  </a:tblGrid>
                  <a:tr h="116192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r>
                            <a:rPr lang="en-US" sz="36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lang="en-US" sz="3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US" sz="36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US" sz="3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US" sz="36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</a:t>
                          </a:r>
                          <a:endParaRPr lang="en-US" sz="3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213287"/>
                      </a:ext>
                    </a:extLst>
                  </a:tr>
                  <a:tr h="11407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26814" t="-103209" r="-194006" b="-1582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29712" t="-103209" r="-96486" b="-1582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7695173"/>
                      </a:ext>
                    </a:extLst>
                  </a:tr>
                  <a:tr h="915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PI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26814" t="-251656" r="-194006" b="-96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29712" t="-251656" r="-96486" b="-96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48572444"/>
                      </a:ext>
                    </a:extLst>
                  </a:tr>
                  <a:tr h="798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PID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26814" t="-405344" r="-194006" b="-106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29712" t="-405344" r="-96486" b="-106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45151" t="-405344" r="-1003" b="-106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64195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62FAE01-66C3-44B6-8605-D8256C83506E}"/>
              </a:ext>
            </a:extLst>
          </p:cNvPr>
          <p:cNvSpPr txBox="1"/>
          <p:nvPr/>
        </p:nvSpPr>
        <p:spPr>
          <a:xfrm>
            <a:off x="1666568" y="2015134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6B1E7B1-7B3B-416D-BF0B-4D5C49115AE8}"/>
              </a:ext>
            </a:extLst>
          </p:cNvPr>
          <p:cNvSpPr txBox="1"/>
          <p:nvPr/>
        </p:nvSpPr>
        <p:spPr>
          <a:xfrm>
            <a:off x="742335" y="270293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F27D45E6-1E6F-48B7-83E7-CA8A3C87CEDE}"/>
              </a:ext>
            </a:extLst>
          </p:cNvPr>
          <p:cNvCxnSpPr>
            <a:cxnSpLocks/>
          </p:cNvCxnSpPr>
          <p:nvPr/>
        </p:nvCxnSpPr>
        <p:spPr>
          <a:xfrm>
            <a:off x="742335" y="1961399"/>
            <a:ext cx="2392905" cy="113239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5">
            <a:extLst>
              <a:ext uri="{FF2B5EF4-FFF2-40B4-BE49-F238E27FC236}">
                <a16:creationId xmlns:a16="http://schemas.microsoft.com/office/drawing/2014/main" xmlns="" id="{B1E1817D-1A1B-42BD-8416-8E7C14999CA2}"/>
              </a:ext>
            </a:extLst>
          </p:cNvPr>
          <p:cNvSpPr txBox="1">
            <a:spLocks/>
          </p:cNvSpPr>
          <p:nvPr/>
        </p:nvSpPr>
        <p:spPr>
          <a:xfrm>
            <a:off x="1693528" y="71060"/>
            <a:ext cx="7462684" cy="80252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5.4 THIÊT KẾ BỘ ĐIỀU KHIỂN PID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23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68490" y="2709113"/>
            <a:ext cx="8475259" cy="29700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5.5 </a:t>
            </a:r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 KẾ BỘ ĐIỀU KHIỂN HỒI TIẾP TRẠNG THÁI </a:t>
            </a:r>
            <a:r>
              <a:rPr lang="en-US" sz="4000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DÙNG PH</a:t>
            </a:r>
            <a:r>
              <a:rPr lang="vi-VN" sz="4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Ư</a:t>
            </a:r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ƠNG PHÁP PHÂN BỐ CỰC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2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28675" y="3226681"/>
            <a:ext cx="7553324" cy="1684150"/>
          </a:xfrm>
        </p:spPr>
        <p:txBody>
          <a:bodyPr>
            <a:normAutofit/>
          </a:bodyPr>
          <a:lstStyle/>
          <a:p>
            <a:r>
              <a:rPr lang="en-US" sz="4000"/>
              <a:t>5.1 KHÁI NIỆM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4795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34370" y="1027769"/>
            <a:ext cx="8475259" cy="560438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/>
              <a:t>1 </a:t>
            </a:r>
            <a:r>
              <a:rPr lang="en-US" b="1" dirty="0" err="1"/>
              <a:t>Điều</a:t>
            </a:r>
            <a:r>
              <a:rPr lang="en-US" b="1" dirty="0"/>
              <a:t> </a:t>
            </a:r>
            <a:r>
              <a:rPr lang="en-US" b="1" dirty="0" err="1"/>
              <a:t>khiển</a:t>
            </a:r>
            <a:r>
              <a:rPr lang="en-US" b="1" dirty="0"/>
              <a:t> </a:t>
            </a:r>
            <a:r>
              <a:rPr lang="en-US" b="1" dirty="0" err="1"/>
              <a:t>hồi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r>
              <a:rPr lang="en-US" b="1" dirty="0"/>
              <a:t> </a:t>
            </a:r>
            <a:r>
              <a:rPr lang="en-US" b="1" dirty="0" err="1"/>
              <a:t>trạng</a:t>
            </a:r>
            <a:r>
              <a:rPr lang="en-US" b="1" dirty="0"/>
              <a:t> </a:t>
            </a:r>
            <a:r>
              <a:rPr lang="en-US" b="1" dirty="0" err="1"/>
              <a:t>thái</a:t>
            </a:r>
            <a:r>
              <a:rPr lang="en-US" b="1" dirty="0"/>
              <a:t>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9A96DE-14B9-4F3F-ADC1-A257BB1D2BF3}"/>
              </a:ext>
            </a:extLst>
          </p:cNvPr>
          <p:cNvSpPr txBox="1"/>
          <p:nvPr/>
        </p:nvSpPr>
        <p:spPr>
          <a:xfrm>
            <a:off x="334370" y="1515142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ợng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/>
              <a:t>5.5 THIẾT KẾ BỘ ĐIỀU KHIỂN HỒI TIẾP TRẠNG THÁI DÙNG PH</a:t>
            </a:r>
            <a:r>
              <a:rPr lang="vi-VN" sz="2800"/>
              <a:t>Ư</a:t>
            </a:r>
            <a:r>
              <a:rPr lang="en-US" sz="2800"/>
              <a:t>ƠNG PHÁP PHÂN BỐ CỰC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6CB91C-1138-4CB1-90C9-742A4F290F93}"/>
              </a:ext>
            </a:extLst>
          </p:cNvPr>
          <p:cNvSpPr txBox="1"/>
          <p:nvPr/>
        </p:nvSpPr>
        <p:spPr>
          <a:xfrm>
            <a:off x="353920" y="5112025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C9E1160-5773-456C-B998-221A5905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3" y="3210663"/>
            <a:ext cx="6935567" cy="1987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A9B448E-A544-4F89-A775-7C4126CAF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672" y="1943057"/>
            <a:ext cx="3034821" cy="10140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30D8CEB-3414-4B76-8BB0-333A89FB4D1A}"/>
              </a:ext>
            </a:extLst>
          </p:cNvPr>
          <p:cNvSpPr txBox="1"/>
          <p:nvPr/>
        </p:nvSpPr>
        <p:spPr>
          <a:xfrm>
            <a:off x="353920" y="2914155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hồi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F391872-A11A-44A0-A299-1C7E9C0C3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510" y="5129888"/>
            <a:ext cx="2849880" cy="3794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F598D91-0AC2-44A2-9ED3-6139C8814202}"/>
              </a:ext>
            </a:extLst>
          </p:cNvPr>
          <p:cNvSpPr txBox="1"/>
          <p:nvPr/>
        </p:nvSpPr>
        <p:spPr>
          <a:xfrm>
            <a:off x="372207" y="5632377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kín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D5AFD31-6D52-4D35-A15C-194473ED7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5755406"/>
            <a:ext cx="4014978" cy="9207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FE716DB-971D-48CB-AAF5-C1B790134A1F}"/>
              </a:ext>
            </a:extLst>
          </p:cNvPr>
          <p:cNvSpPr txBox="1"/>
          <p:nvPr/>
        </p:nvSpPr>
        <p:spPr>
          <a:xfrm>
            <a:off x="1399863" y="6305217"/>
            <a:ext cx="151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K?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1DCE904B-7F16-47BE-AF00-14927992D2E0}"/>
              </a:ext>
            </a:extLst>
          </p:cNvPr>
          <p:cNvSpPr/>
          <p:nvPr/>
        </p:nvSpPr>
        <p:spPr>
          <a:xfrm>
            <a:off x="521957" y="6368520"/>
            <a:ext cx="711731" cy="452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4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34370" y="1027769"/>
            <a:ext cx="8475259" cy="560438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/>
              <a:t>2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điều</a:t>
            </a:r>
            <a:r>
              <a:rPr lang="en-US" b="1" dirty="0"/>
              <a:t> </a:t>
            </a:r>
            <a:r>
              <a:rPr lang="en-US" b="1" dirty="0" err="1"/>
              <a:t>khiển</a:t>
            </a:r>
            <a:r>
              <a:rPr lang="en-US" b="1" dirty="0"/>
              <a:t> đ</a:t>
            </a:r>
            <a:r>
              <a:rPr lang="vi-VN" b="1" dirty="0"/>
              <a:t>ư</a:t>
            </a:r>
            <a:r>
              <a:rPr lang="en-US" b="1" dirty="0" err="1"/>
              <a:t>ợc</a:t>
            </a:r>
            <a:r>
              <a:rPr lang="en-US" b="1" dirty="0"/>
              <a:t>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9A96DE-14B9-4F3F-ADC1-A257BB1D2BF3}"/>
              </a:ext>
            </a:extLst>
          </p:cNvPr>
          <p:cNvSpPr txBox="1"/>
          <p:nvPr/>
        </p:nvSpPr>
        <p:spPr>
          <a:xfrm>
            <a:off x="334370" y="1397158"/>
            <a:ext cx="8509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tồn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u(t)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x(t</a:t>
            </a:r>
            <a:r>
              <a:rPr lang="en-US" sz="2400" i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cuối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x(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[t</a:t>
            </a:r>
            <a:r>
              <a:rPr lang="en-US" sz="2400" i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/>
              <a:t>5.5 THIẾT KẾ BỘ ĐIỀU KHIỂN HỒI TIẾP TRẠNG THÁI DÙNG PH</a:t>
            </a:r>
            <a:r>
              <a:rPr lang="vi-VN" sz="2800"/>
              <a:t>Ư</a:t>
            </a:r>
            <a:r>
              <a:rPr lang="en-US" sz="2800"/>
              <a:t>ƠNG PHÁP PHÂN BỐ CỰC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6CB91C-1138-4CB1-90C9-742A4F290F93}"/>
              </a:ext>
            </a:extLst>
          </p:cNvPr>
          <p:cNvSpPr txBox="1"/>
          <p:nvPr/>
        </p:nvSpPr>
        <p:spPr>
          <a:xfrm>
            <a:off x="372206" y="3612871"/>
            <a:ext cx="850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ta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trận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30D8CEB-3414-4B76-8BB0-333A89FB4D1A}"/>
              </a:ext>
            </a:extLst>
          </p:cNvPr>
          <p:cNvSpPr txBox="1"/>
          <p:nvPr/>
        </p:nvSpPr>
        <p:spPr>
          <a:xfrm>
            <a:off x="372207" y="2523442"/>
            <a:ext cx="8509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ởng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u(t).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F598D91-0AC2-44A2-9ED3-6139C8814202}"/>
              </a:ext>
            </a:extLst>
          </p:cNvPr>
          <p:cNvSpPr txBox="1"/>
          <p:nvPr/>
        </p:nvSpPr>
        <p:spPr>
          <a:xfrm>
            <a:off x="372206" y="4664444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xmlns="" id="{549863B3-5741-4086-870B-98BA8268902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514850" y="3340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xmlns="" id="{549863B3-5741-4086-870B-98BA826890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0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31B7F91-972D-44B3-A4C9-A51A1F194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664" y="4151731"/>
            <a:ext cx="4352045" cy="613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D4DC6A6-2BB8-4B9D-AA56-5E2050C3F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8689" y="5116927"/>
            <a:ext cx="1952321" cy="458371"/>
          </a:xfrm>
          <a:prstGeom prst="rect">
            <a:avLst/>
          </a:prstGeom>
        </p:spPr>
      </p:pic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xmlns="" id="{509ACD77-0E33-4800-AEDF-EA615D2C43A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514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9" name="Equation" r:id="rId8" imgW="114120" imgH="177480" progId="Equation.DSMT4">
                  <p:embed/>
                </p:oleObj>
              </mc:Choice>
              <mc:Fallback>
                <p:oleObj name="Equation" r:id="rId8" imgW="114120" imgH="17748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xmlns="" id="{509ACD77-0E33-4800-AEDF-EA615D2C43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2694DEE-1113-4DAF-A9F8-680DED41C8E6}"/>
              </a:ext>
            </a:extLst>
          </p:cNvPr>
          <p:cNvSpPr txBox="1"/>
          <p:nvPr/>
        </p:nvSpPr>
        <p:spPr>
          <a:xfrm>
            <a:off x="372205" y="5575298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SISO: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CA16981-C522-49D9-ADBF-99EF55645E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7156" y="6056160"/>
            <a:ext cx="2395385" cy="56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7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8171186-37A0-4CD3-83F9-86CDC2FA9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xmlns="" id="{F672F30F-1820-4536-85CD-AC905C237DCB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/>
              <a:t>5.5 THIẾT KẾ BỘ ĐIỀU KHIỂN HỒI TIẾP TRẠNG THÁI DÙNG PH</a:t>
            </a:r>
            <a:r>
              <a:rPr lang="vi-VN" sz="2800"/>
              <a:t>Ư</a:t>
            </a:r>
            <a:r>
              <a:rPr lang="en-US" sz="2800"/>
              <a:t>ƠNG PHÁP PHÂN BỐ CỰC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DAC72E-A37F-40B6-BE51-B1F047F4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19" y="1499112"/>
            <a:ext cx="8777501" cy="32940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EDE0C7C-DCC3-4090-9245-742CE46C3EB8}"/>
              </a:ext>
            </a:extLst>
          </p:cNvPr>
          <p:cNvSpPr txBox="1"/>
          <p:nvPr/>
        </p:nvSpPr>
        <p:spPr>
          <a:xfrm>
            <a:off x="2625213" y="5103514"/>
            <a:ext cx="51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2400" i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62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34370" y="1027769"/>
            <a:ext cx="8475259" cy="560438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/>
              <a:t>3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r>
              <a:rPr lang="en-US" b="1" dirty="0"/>
              <a:t> </a:t>
            </a:r>
            <a:r>
              <a:rPr lang="en-US" b="1" dirty="0" err="1"/>
              <a:t>sát</a:t>
            </a:r>
            <a:r>
              <a:rPr lang="en-US" b="1" dirty="0"/>
              <a:t> đ</a:t>
            </a:r>
            <a:r>
              <a:rPr lang="vi-VN" b="1" dirty="0"/>
              <a:t>ư</a:t>
            </a:r>
            <a:r>
              <a:rPr lang="en-US" b="1" dirty="0" err="1"/>
              <a:t>ợc</a:t>
            </a:r>
            <a:r>
              <a:rPr lang="en-US" b="1" dirty="0"/>
              <a:t>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9A96DE-14B9-4F3F-ADC1-A257BB1D2BF3}"/>
              </a:ext>
            </a:extLst>
          </p:cNvPr>
          <p:cNvSpPr txBox="1"/>
          <p:nvPr/>
        </p:nvSpPr>
        <p:spPr>
          <a:xfrm>
            <a:off x="334370" y="1397158"/>
            <a:ext cx="8509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ĐK 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u(t)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c(t)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[t</a:t>
            </a:r>
            <a:r>
              <a:rPr lang="en-US" sz="2400" i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baseline="-25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x(t</a:t>
            </a:r>
            <a:r>
              <a:rPr lang="en-US" sz="2400" i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/>
              <a:t>5.5 THIẾT KẾ BỘ ĐIỀU KHIỂN HỒI TIẾP TRẠNG THÁI DÙNG PH</a:t>
            </a:r>
            <a:r>
              <a:rPr lang="vi-VN" sz="2800"/>
              <a:t>Ư</a:t>
            </a:r>
            <a:r>
              <a:rPr lang="en-US" sz="2800"/>
              <a:t>ƠNG PHÁP PHÂN BỐ CỰC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6CB91C-1138-4CB1-90C9-742A4F290F93}"/>
              </a:ext>
            </a:extLst>
          </p:cNvPr>
          <p:cNvSpPr txBox="1"/>
          <p:nvPr/>
        </p:nvSpPr>
        <p:spPr>
          <a:xfrm>
            <a:off x="372205" y="3375604"/>
            <a:ext cx="850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ta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trận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30D8CEB-3414-4B76-8BB0-333A89FB4D1A}"/>
              </a:ext>
            </a:extLst>
          </p:cNvPr>
          <p:cNvSpPr txBox="1"/>
          <p:nvPr/>
        </p:nvSpPr>
        <p:spPr>
          <a:xfrm>
            <a:off x="372207" y="2523442"/>
            <a:ext cx="850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ởng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c(t).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F598D91-0AC2-44A2-9ED3-6139C8814202}"/>
              </a:ext>
            </a:extLst>
          </p:cNvPr>
          <p:cNvSpPr txBox="1"/>
          <p:nvPr/>
        </p:nvSpPr>
        <p:spPr>
          <a:xfrm>
            <a:off x="372204" y="5301441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xmlns="" id="{549863B3-5741-4086-870B-98BA826890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40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2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xmlns="" id="{549863B3-5741-4086-870B-98BA826890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0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xmlns="" id="{509ACD77-0E33-4800-AEDF-EA615D2C43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3" name="Equation" r:id="rId6" imgW="114120" imgH="177480" progId="Equation.DSMT4">
                  <p:embed/>
                </p:oleObj>
              </mc:Choice>
              <mc:Fallback>
                <p:oleObj name="Equation" r:id="rId6" imgW="114120" imgH="17748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xmlns="" id="{509ACD77-0E33-4800-AEDF-EA615D2C43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2694DEE-1113-4DAF-A9F8-680DED41C8E6}"/>
              </a:ext>
            </a:extLst>
          </p:cNvPr>
          <p:cNvSpPr txBox="1"/>
          <p:nvPr/>
        </p:nvSpPr>
        <p:spPr>
          <a:xfrm>
            <a:off x="372204" y="6289226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SISO: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4C68EC-48D8-4F73-8B46-6FBC66F90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67" y="3831382"/>
            <a:ext cx="1348589" cy="1455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473ACC8-E3FC-4FDB-8A96-8B3D6B2012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9355" y="5810990"/>
            <a:ext cx="2065495" cy="465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5E5BE4B-74CF-495E-BFD9-0ECF66B11D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5383" y="6253358"/>
            <a:ext cx="21145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8171186-37A0-4CD3-83F9-86CDC2FA9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xmlns="" id="{F672F30F-1820-4536-85CD-AC905C237DCB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/>
              <a:t>5.5 THIẾT KẾ BỘ ĐIỀU KHIỂN HỒI TIẾP TRẠNG THÁI DÙNG PH</a:t>
            </a:r>
            <a:r>
              <a:rPr lang="vi-VN" sz="2800"/>
              <a:t>Ư</a:t>
            </a:r>
            <a:r>
              <a:rPr lang="en-US" sz="2800"/>
              <a:t>ƠNG PHÁP PHÂN BỐ CỰC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EDE0C7C-DCC3-4090-9245-742CE46C3EB8}"/>
              </a:ext>
            </a:extLst>
          </p:cNvPr>
          <p:cNvSpPr txBox="1"/>
          <p:nvPr/>
        </p:nvSpPr>
        <p:spPr>
          <a:xfrm>
            <a:off x="2625213" y="5103514"/>
            <a:ext cx="513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2400" i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D52A2FF-FB33-4AE7-87FD-FE00692B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99" y="1311447"/>
            <a:ext cx="85915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0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34370" y="1027769"/>
            <a:ext cx="8475259" cy="560438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/>
              <a:t>4 Ph</a:t>
            </a:r>
            <a:r>
              <a:rPr lang="vi-VN" b="1" dirty="0"/>
              <a:t>ư</a:t>
            </a:r>
            <a:r>
              <a:rPr lang="en-US" b="1" dirty="0" err="1"/>
              <a:t>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bố</a:t>
            </a:r>
            <a:r>
              <a:rPr lang="en-US" b="1" dirty="0"/>
              <a:t> </a:t>
            </a:r>
            <a:r>
              <a:rPr lang="en-US" b="1" dirty="0" err="1"/>
              <a:t>cực</a:t>
            </a:r>
            <a:r>
              <a:rPr lang="en-US" b="1" dirty="0"/>
              <a:t>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9A96DE-14B9-4F3F-ADC1-A257BB1D2BF3}"/>
              </a:ext>
            </a:extLst>
          </p:cNvPr>
          <p:cNvSpPr txBox="1"/>
          <p:nvPr/>
        </p:nvSpPr>
        <p:spPr>
          <a:xfrm>
            <a:off x="334370" y="1397158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i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/>
              <a:t>5.5 THIẾT KẾ BỘ ĐIỀU KHIỂN HỒI TIẾP TRẠNG THÁI DÙNG PH</a:t>
            </a:r>
            <a:r>
              <a:rPr lang="vi-VN" sz="2800"/>
              <a:t>Ư</a:t>
            </a:r>
            <a:r>
              <a:rPr lang="en-US" sz="2800"/>
              <a:t>ƠNG PHÁP PHÂN BỐ CỰC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6CB91C-1138-4CB1-90C9-742A4F290F93}"/>
              </a:ext>
            </a:extLst>
          </p:cNvPr>
          <p:cNvSpPr txBox="1"/>
          <p:nvPr/>
        </p:nvSpPr>
        <p:spPr>
          <a:xfrm>
            <a:off x="372204" y="3098466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hồi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30D8CEB-3414-4B76-8BB0-333A89FB4D1A}"/>
              </a:ext>
            </a:extLst>
          </p:cNvPr>
          <p:cNvSpPr txBox="1"/>
          <p:nvPr/>
        </p:nvSpPr>
        <p:spPr>
          <a:xfrm>
            <a:off x="372207" y="2523442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F598D91-0AC2-44A2-9ED3-6139C8814202}"/>
              </a:ext>
            </a:extLst>
          </p:cNvPr>
          <p:cNvSpPr txBox="1"/>
          <p:nvPr/>
        </p:nvSpPr>
        <p:spPr>
          <a:xfrm>
            <a:off x="334370" y="4166045"/>
            <a:ext cx="8509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xmlns="" id="{549863B3-5741-4086-870B-98BA826890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40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6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xmlns="" id="{549863B3-5741-4086-870B-98BA826890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0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xmlns="" id="{509ACD77-0E33-4800-AEDF-EA615D2C43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7" name="Equation" r:id="rId6" imgW="114120" imgH="177480" progId="Equation.DSMT4">
                  <p:embed/>
                </p:oleObj>
              </mc:Choice>
              <mc:Fallback>
                <p:oleObj name="Equation" r:id="rId6" imgW="114120" imgH="17748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xmlns="" id="{509ACD77-0E33-4800-AEDF-EA615D2C43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2694DEE-1113-4DAF-A9F8-680DED41C8E6}"/>
              </a:ext>
            </a:extLst>
          </p:cNvPr>
          <p:cNvSpPr txBox="1"/>
          <p:nvPr/>
        </p:nvSpPr>
        <p:spPr>
          <a:xfrm>
            <a:off x="372203" y="5690535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Xét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79817B3-00FE-4F88-AB80-1C82CA229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972" y="1469020"/>
            <a:ext cx="3034821" cy="10140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ECC22E22-D9D8-436E-9A98-70E4AAA989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0053" y="2564540"/>
            <a:ext cx="2849880" cy="3794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3C5D093-6319-497F-AD09-0387064972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9933" y="3657498"/>
            <a:ext cx="27527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0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752" y="1029552"/>
            <a:ext cx="8475259" cy="560438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b="1" dirty="0" err="1"/>
              <a:t>Cách</a:t>
            </a:r>
            <a:r>
              <a:rPr lang="en-US" b="1" dirty="0"/>
              <a:t> 1: </a:t>
            </a:r>
            <a:r>
              <a:rPr lang="en-US" b="1" dirty="0" err="1"/>
              <a:t>Cân</a:t>
            </a:r>
            <a:r>
              <a:rPr lang="en-US" b="1" dirty="0"/>
              <a:t> </a:t>
            </a:r>
            <a:r>
              <a:rPr lang="en-US" b="1" dirty="0" err="1"/>
              <a:t>bằng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hệ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PT ĐT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9A96DE-14B9-4F3F-ADC1-A257BB1D2BF3}"/>
              </a:ext>
            </a:extLst>
          </p:cNvPr>
          <p:cNvSpPr txBox="1"/>
          <p:nvPr/>
        </p:nvSpPr>
        <p:spPr>
          <a:xfrm>
            <a:off x="334370" y="1456524"/>
            <a:ext cx="8509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/>
              <a:t>5.5 THIẾT KẾ BỘ ĐIỀU KHIỂN HỒI TIẾP TRẠNG THÁI DÙNG PH</a:t>
            </a:r>
            <a:r>
              <a:rPr lang="vi-VN" sz="2800"/>
              <a:t>Ư</a:t>
            </a:r>
            <a:r>
              <a:rPr lang="en-US" sz="2800"/>
              <a:t>ƠNG PHÁP PHÂN BỐ CỰC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6CB91C-1138-4CB1-90C9-742A4F290F93}"/>
              </a:ext>
            </a:extLst>
          </p:cNvPr>
          <p:cNvSpPr txBox="1"/>
          <p:nvPr/>
        </p:nvSpPr>
        <p:spPr>
          <a:xfrm>
            <a:off x="372202" y="3109267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hồi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30D8CEB-3414-4B76-8BB0-333A89FB4D1A}"/>
              </a:ext>
            </a:extLst>
          </p:cNvPr>
          <p:cNvSpPr txBox="1"/>
          <p:nvPr/>
        </p:nvSpPr>
        <p:spPr>
          <a:xfrm>
            <a:off x="372202" y="2656041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F598D91-0AC2-44A2-9ED3-6139C8814202}"/>
              </a:ext>
            </a:extLst>
          </p:cNvPr>
          <p:cNvSpPr txBox="1"/>
          <p:nvPr/>
        </p:nvSpPr>
        <p:spPr>
          <a:xfrm>
            <a:off x="334370" y="4166045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3: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xmlns="" id="{549863B3-5741-4086-870B-98BA826890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40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xmlns="" id="{549863B3-5741-4086-870B-98BA826890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0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xmlns="" id="{509ACD77-0E33-4800-AEDF-EA615D2C43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1" name="Equation" r:id="rId6" imgW="114120" imgH="177480" progId="Equation.DSMT4">
                  <p:embed/>
                </p:oleObj>
              </mc:Choice>
              <mc:Fallback>
                <p:oleObj name="Equation" r:id="rId6" imgW="114120" imgH="17748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xmlns="" id="{509ACD77-0E33-4800-AEDF-EA615D2C43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2694DEE-1113-4DAF-A9F8-680DED41C8E6}"/>
              </a:ext>
            </a:extLst>
          </p:cNvPr>
          <p:cNvSpPr txBox="1"/>
          <p:nvPr/>
        </p:nvSpPr>
        <p:spPr>
          <a:xfrm>
            <a:off x="334370" y="5921998"/>
            <a:ext cx="850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4: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3C5D093-6319-497F-AD09-038706497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2450" y="3652205"/>
            <a:ext cx="2752725" cy="485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2A96228-5299-4221-95AA-0C615BCD9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8809" y="4579138"/>
            <a:ext cx="2000250" cy="8477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1B17B46-F778-46A7-92AA-9176B11EC3C6}"/>
              </a:ext>
            </a:extLst>
          </p:cNvPr>
          <p:cNvSpPr txBox="1"/>
          <p:nvPr/>
        </p:nvSpPr>
        <p:spPr>
          <a:xfrm>
            <a:off x="634621" y="5366783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=1..n)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561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752" y="1029552"/>
            <a:ext cx="8475259" cy="560438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b="1" dirty="0" err="1"/>
              <a:t>Cách</a:t>
            </a:r>
            <a:r>
              <a:rPr lang="en-US" b="1" dirty="0"/>
              <a:t> 2: </a:t>
            </a:r>
            <a:r>
              <a:rPr lang="en-US" b="1" dirty="0" err="1"/>
              <a:t>Áp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thức</a:t>
            </a:r>
            <a:r>
              <a:rPr lang="en-US" b="1" dirty="0"/>
              <a:t> Ackermann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9A96DE-14B9-4F3F-ADC1-A257BB1D2BF3}"/>
              </a:ext>
            </a:extLst>
          </p:cNvPr>
          <p:cNvSpPr txBox="1"/>
          <p:nvPr/>
        </p:nvSpPr>
        <p:spPr>
          <a:xfrm>
            <a:off x="334370" y="1456524"/>
            <a:ext cx="8509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trận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/>
              <a:t>5.5 THIẾT KẾ BỘ ĐIỀU KHIỂN HỒI TIẾP TRẠNG THÁI DÙNG PH</a:t>
            </a:r>
            <a:r>
              <a:rPr lang="vi-VN" sz="2800"/>
              <a:t>Ư</a:t>
            </a:r>
            <a:r>
              <a:rPr lang="en-US" sz="2800"/>
              <a:t>ƠNG PHÁP PHÂN BỐ CỰC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30D8CEB-3414-4B76-8BB0-333A89FB4D1A}"/>
              </a:ext>
            </a:extLst>
          </p:cNvPr>
          <p:cNvSpPr txBox="1"/>
          <p:nvPr/>
        </p:nvSpPr>
        <p:spPr>
          <a:xfrm>
            <a:off x="334370" y="3010169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2: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xmlns="" id="{549863B3-5741-4086-870B-98BA826890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40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4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xmlns="" id="{549863B3-5741-4086-870B-98BA826890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0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xmlns="" id="{509ACD77-0E33-4800-AEDF-EA615D2C43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5" name="Equation" r:id="rId6" imgW="114120" imgH="177480" progId="Equation.DSMT4">
                  <p:embed/>
                </p:oleObj>
              </mc:Choice>
              <mc:Fallback>
                <p:oleObj name="Equation" r:id="rId6" imgW="114120" imgH="17748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xmlns="" id="{509ACD77-0E33-4800-AEDF-EA615D2C43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2694DEE-1113-4DAF-A9F8-680DED41C8E6}"/>
              </a:ext>
            </a:extLst>
          </p:cNvPr>
          <p:cNvSpPr txBox="1"/>
          <p:nvPr/>
        </p:nvSpPr>
        <p:spPr>
          <a:xfrm>
            <a:off x="260160" y="4841474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3: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Ackermann 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BF8CE5E-F926-4854-9EF8-CC39104EC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4494" y="1844680"/>
            <a:ext cx="4038600" cy="485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0E458C9-E0C8-4492-BCEC-3A5799C5E9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3381849"/>
            <a:ext cx="5829300" cy="8286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2FF0091-DD13-4C34-8351-1CCB075832A9}"/>
              </a:ext>
            </a:extLst>
          </p:cNvPr>
          <p:cNvSpPr txBox="1"/>
          <p:nvPr/>
        </p:nvSpPr>
        <p:spPr>
          <a:xfrm>
            <a:off x="634621" y="4209389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=1..n)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612B9DC-D56F-4195-8A6B-66A58ADA3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5919" y="5473558"/>
            <a:ext cx="3770398" cy="56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1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9A96DE-14B9-4F3F-ADC1-A257BB1D2BF3}"/>
              </a:ext>
            </a:extLst>
          </p:cNvPr>
          <p:cNvSpPr txBox="1"/>
          <p:nvPr/>
        </p:nvSpPr>
        <p:spPr>
          <a:xfrm>
            <a:off x="223533" y="1339377"/>
            <a:ext cx="8509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bổ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sung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cứng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thỏa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ổn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Xét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bổ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sung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ĐK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8C676D0-33A6-40C9-A845-D89E69715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04" y="3823466"/>
            <a:ext cx="5445412" cy="1519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334370" y="5342858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ĐK: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sớm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trễ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P, PD, PI, PID 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5.1 KHÁI NIỆM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6CB91C-1138-4CB1-90C9-742A4F290F93}"/>
              </a:ext>
            </a:extLst>
          </p:cNvPr>
          <p:cNvSpPr txBox="1"/>
          <p:nvPr/>
        </p:nvSpPr>
        <p:spPr>
          <a:xfrm>
            <a:off x="334370" y="5804523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</a:t>
            </a:r>
            <a:r>
              <a:rPr lang="vi-VN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QĐNS,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Bode</a:t>
            </a:r>
          </a:p>
        </p:txBody>
      </p:sp>
    </p:spTree>
    <p:extLst>
      <p:ext uri="{BB962C8B-B14F-4D97-AF65-F5344CB8AC3E}">
        <p14:creationId xmlns:p14="http://schemas.microsoft.com/office/powerpoint/2010/main" val="194368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9A96DE-14B9-4F3F-ADC1-A257BB1D2BF3}"/>
              </a:ext>
            </a:extLst>
          </p:cNvPr>
          <p:cNvSpPr txBox="1"/>
          <p:nvPr/>
        </p:nvSpPr>
        <p:spPr>
          <a:xfrm>
            <a:off x="334370" y="1515142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2: ĐK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hồi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300249" y="4261760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ĐK: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sớm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trễ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P, PD, PI, PID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6CB91C-1138-4CB1-90C9-742A4F290F93}"/>
              </a:ext>
            </a:extLst>
          </p:cNvPr>
          <p:cNvSpPr txBox="1"/>
          <p:nvPr/>
        </p:nvSpPr>
        <p:spPr>
          <a:xfrm>
            <a:off x="353920" y="5718064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</a:t>
            </a:r>
            <a:r>
              <a:rPr lang="vi-VN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ĐK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ĐK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 LQR,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C9E1160-5773-456C-B998-221A5905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2" y="1976807"/>
            <a:ext cx="7653216" cy="2192857"/>
          </a:xfrm>
          <a:prstGeom prst="rect">
            <a:avLst/>
          </a:pr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578525" y="80519"/>
            <a:ext cx="7462684" cy="80252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5.1 KHÁI NIỆM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256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28675" y="3226681"/>
            <a:ext cx="7553324" cy="1684150"/>
          </a:xfrm>
        </p:spPr>
        <p:txBody>
          <a:bodyPr>
            <a:normAutofit fontScale="90000"/>
          </a:bodyPr>
          <a:lstStyle/>
          <a:p>
            <a:r>
              <a:rPr lang="en-US" sz="4000"/>
              <a:t>5.2 ẢNH HƯỞNG CỦA BỘ ĐIỀU KHIỂN ĐẾN CHẤT LƯỢNG CỦA HỆ THỐNG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3280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" y="3269667"/>
            <a:ext cx="8848725" cy="33242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9A96DE-14B9-4F3F-ADC1-A257BB1D2BF3}"/>
              </a:ext>
            </a:extLst>
          </p:cNvPr>
          <p:cNvSpPr txBox="1"/>
          <p:nvPr/>
        </p:nvSpPr>
        <p:spPr>
          <a:xfrm>
            <a:off x="209678" y="1155469"/>
            <a:ext cx="850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5.2.1 Ảnh hưởng của cực và zero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264203" y="1688443"/>
            <a:ext cx="8509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 </a:t>
            </a:r>
            <a:r>
              <a:rPr 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 1 cực 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</a:t>
            </a:r>
            <a:r>
              <a:rPr 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 thực âm 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 hàm truyền hệ hở thì QĐNS của hệ kín có xu hướng </a:t>
            </a:r>
            <a:r>
              <a:rPr lang="en-US" sz="240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tiến gần về phía trục ảo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hệ sẽ </a:t>
            </a:r>
            <a:r>
              <a:rPr lang="en-US" sz="240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kém ổn định hơn, độ dự trữ biên và độ dự trữ pha giảm, độ vọt lố tăng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5.2 ẢNH HƯỞNG CỦA BĐK ĐẾN CHẤT LƯỢNG CỦA HỆ THỐNG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560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CC4E02-1C9D-4C29-A47C-FFA0F1EF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02142C-4787-418C-B4E5-1FE278247881}"/>
              </a:ext>
            </a:extLst>
          </p:cNvPr>
          <p:cNvSpPr txBox="1"/>
          <p:nvPr/>
        </p:nvSpPr>
        <p:spPr>
          <a:xfrm>
            <a:off x="209676" y="1175824"/>
            <a:ext cx="8509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 </a:t>
            </a:r>
            <a:r>
              <a:rPr 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 1 zero 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</a:t>
            </a:r>
            <a:r>
              <a:rPr 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 thực âm 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 hàm truyền hệ hở thì QĐNS của hệ kín có xu hướng </a:t>
            </a:r>
            <a:r>
              <a:rPr lang="en-US" sz="240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tiến xa trục ảo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hệ sẽ </a:t>
            </a:r>
            <a:r>
              <a:rPr lang="en-US" sz="240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ổn định hơn, độ dự trữ biên và độ dự trữ pha tăng, độ vọt lố giảm</a:t>
            </a:r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xmlns="" id="{E007ED23-B1F4-46C5-8215-FD2F205E64D3}"/>
              </a:ext>
            </a:extLst>
          </p:cNvPr>
          <p:cNvSpPr txBox="1">
            <a:spLocks/>
          </p:cNvSpPr>
          <p:nvPr/>
        </p:nvSpPr>
        <p:spPr>
          <a:xfrm>
            <a:off x="1814052" y="155378"/>
            <a:ext cx="7462684" cy="802527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5.2 ẢNH HƯỞNG CỦA BĐK ĐẾN CHẤT LƯỢNG CỦA HỆ THỐNG</a:t>
            </a:r>
            <a:endParaRPr lang="en-US" sz="2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5484"/>
            <a:ext cx="9096436" cy="32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8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BAFF00-647E-4627-9B6C-A5CDC1F32200}">
  <ds:schemaRefs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40262f94-9f35-4ac3-9a90-690165a166b7"/>
    <ds:schemaRef ds:uri="a4f35948-e619-41b3-aa29-22878b09cfd2"/>
  </ds:schemaRefs>
</ds:datastoreItem>
</file>

<file path=customXml/itemProps2.xml><?xml version="1.0" encoding="utf-8"?>
<ds:datastoreItem xmlns:ds="http://schemas.openxmlformats.org/officeDocument/2006/customXml" ds:itemID="{2DDC6030-8312-4894-9236-1E15DA4F39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00D5F3-AA73-4EC6-BCD9-0DC3E330E5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4962</TotalTime>
  <Words>2762</Words>
  <Application>Microsoft Office PowerPoint</Application>
  <PresentationFormat>On-screen Show (4:3)</PresentationFormat>
  <Paragraphs>329</Paragraphs>
  <Slides>47</Slides>
  <Notes>40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Arial Narrow</vt:lpstr>
      <vt:lpstr>Cambria Math</vt:lpstr>
      <vt:lpstr>Euphemia</vt:lpstr>
      <vt:lpstr>Times New Roman</vt:lpstr>
      <vt:lpstr>Wingdings</vt:lpstr>
      <vt:lpstr>Academic Literature 16x9</vt:lpstr>
      <vt:lpstr>Equation</vt:lpstr>
      <vt:lpstr>KỸ THUẬT ĐIỀU KHIỂN TỰ ĐỘNG</vt:lpstr>
      <vt:lpstr>THIẾT KẾ HỆ THỐNG ĐIỀU KHIỂN LIÊN TỤC</vt:lpstr>
      <vt:lpstr>NỘI DUNG CHƯƠNG 5</vt:lpstr>
      <vt:lpstr>5.1 KHÁI NIỆM</vt:lpstr>
      <vt:lpstr>PowerPoint Presentation</vt:lpstr>
      <vt:lpstr>PowerPoint Presentation</vt:lpstr>
      <vt:lpstr>5.2 ẢNH HƯỞNG CỦA BỘ ĐIỀU KHIỂN ĐẾN CHẤT LƯỢNG CỦA HỆ THỐNG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5.3 THIẾT KẾ HỆ THỐNG DÙNG PHƯƠNG PHÁP QĐNS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Minh Chính Trần</dc:creator>
  <cp:lastModifiedBy>Microsoft account</cp:lastModifiedBy>
  <cp:revision>276</cp:revision>
  <cp:lastPrinted>2019-01-06T16:52:39Z</cp:lastPrinted>
  <dcterms:created xsi:type="dcterms:W3CDTF">2014-04-17T22:28:38Z</dcterms:created>
  <dcterms:modified xsi:type="dcterms:W3CDTF">2020-09-15T04:50:32Z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